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445" r:id="rId3"/>
    <p:sldId id="327" r:id="rId4"/>
    <p:sldId id="282" r:id="rId5"/>
    <p:sldId id="330" r:id="rId6"/>
    <p:sldId id="446" r:id="rId7"/>
    <p:sldId id="332" r:id="rId8"/>
    <p:sldId id="288" r:id="rId9"/>
    <p:sldId id="293" r:id="rId10"/>
    <p:sldId id="333" r:id="rId11"/>
    <p:sldId id="297" r:id="rId12"/>
    <p:sldId id="340" r:id="rId13"/>
    <p:sldId id="299" r:id="rId14"/>
    <p:sldId id="314" r:id="rId15"/>
    <p:sldId id="342" r:id="rId16"/>
    <p:sldId id="457" r:id="rId17"/>
    <p:sldId id="266" r:id="rId18"/>
    <p:sldId id="447" r:id="rId19"/>
    <p:sldId id="448" r:id="rId20"/>
    <p:sldId id="270" r:id="rId21"/>
    <p:sldId id="449" r:id="rId22"/>
    <p:sldId id="272" r:id="rId23"/>
    <p:sldId id="450" r:id="rId24"/>
    <p:sldId id="275" r:id="rId25"/>
    <p:sldId id="329" r:id="rId26"/>
    <p:sldId id="294" r:id="rId27"/>
    <p:sldId id="451" r:id="rId28"/>
    <p:sldId id="268" r:id="rId29"/>
    <p:sldId id="452" r:id="rId30"/>
    <p:sldId id="453" r:id="rId31"/>
    <p:sldId id="454" r:id="rId32"/>
    <p:sldId id="278" r:id="rId33"/>
    <p:sldId id="455" r:id="rId34"/>
    <p:sldId id="459" r:id="rId35"/>
    <p:sldId id="444" r:id="rId36"/>
    <p:sldId id="460" r:id="rId37"/>
    <p:sldId id="286" r:id="rId38"/>
    <p:sldId id="461" r:id="rId39"/>
    <p:sldId id="273" r:id="rId40"/>
    <p:sldId id="462" r:id="rId41"/>
    <p:sldId id="464" r:id="rId42"/>
    <p:sldId id="291" r:id="rId43"/>
    <p:sldId id="331" r:id="rId44"/>
    <p:sldId id="463" r:id="rId45"/>
    <p:sldId id="32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291"/>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248BC-9622-574D-8C2C-50B233B4AAE8}" type="datetimeFigureOut">
              <a:rPr lang="en-US" smtClean="0"/>
              <a:t>9/5/21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16635C-7532-754B-92AA-586B12BF1849}" type="slidenum">
              <a:rPr lang="en-US" smtClean="0"/>
              <a:t>‹#›</a:t>
            </a:fld>
            <a:endParaRPr lang="en-US"/>
          </a:p>
        </p:txBody>
      </p:sp>
    </p:spTree>
    <p:extLst>
      <p:ext uri="{BB962C8B-B14F-4D97-AF65-F5344CB8AC3E}">
        <p14:creationId xmlns:p14="http://schemas.microsoft.com/office/powerpoint/2010/main" val="1893060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6AB67F8C-E2E5-E946-8E64-A8A65FB062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38CC52E-2DB8-934A-BC07-61031B7BADFE}" type="slidenum">
              <a:rPr lang="en-US" altLang="en-US" b="0"/>
              <a:pPr/>
              <a:t>2</a:t>
            </a:fld>
            <a:endParaRPr lang="en-US" altLang="en-US" b="0"/>
          </a:p>
        </p:txBody>
      </p:sp>
      <p:sp>
        <p:nvSpPr>
          <p:cNvPr id="14338" name="Rectangle 2">
            <a:extLst>
              <a:ext uri="{FF2B5EF4-FFF2-40B4-BE49-F238E27FC236}">
                <a16:creationId xmlns:a16="http://schemas.microsoft.com/office/drawing/2014/main" id="{6F98E40B-02A7-9341-9E92-A819D13EFCC6}"/>
              </a:ext>
            </a:extLst>
          </p:cNvPr>
          <p:cNvSpPr>
            <a:spLocks noRot="1" noChangeArrowheads="1" noTextEdit="1"/>
          </p:cNvSpPr>
          <p:nvPr>
            <p:ph type="sldImg"/>
          </p:nvPr>
        </p:nvSpPr>
        <p:spPr>
          <a:ln/>
        </p:spPr>
      </p:sp>
      <p:sp>
        <p:nvSpPr>
          <p:cNvPr id="14339" name="Rectangle 3">
            <a:extLst>
              <a:ext uri="{FF2B5EF4-FFF2-40B4-BE49-F238E27FC236}">
                <a16:creationId xmlns:a16="http://schemas.microsoft.com/office/drawing/2014/main" id="{04A23D76-E348-A84A-A46A-2858015E50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25D9FE71-68B5-044A-88BA-B557160068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1240E69-7F13-0240-8997-94BC55E7A1F6}" type="slidenum">
              <a:rPr lang="en-US" altLang="en-US" b="0"/>
              <a:pPr/>
              <a:t>11</a:t>
            </a:fld>
            <a:endParaRPr lang="en-US" altLang="en-US" b="0"/>
          </a:p>
        </p:txBody>
      </p:sp>
      <p:sp>
        <p:nvSpPr>
          <p:cNvPr id="14338" name="Rectangle 2">
            <a:extLst>
              <a:ext uri="{FF2B5EF4-FFF2-40B4-BE49-F238E27FC236}">
                <a16:creationId xmlns:a16="http://schemas.microsoft.com/office/drawing/2014/main" id="{5CA5288B-AD6A-FD42-B274-6157B0AA5232}"/>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1AD792C7-B039-7247-81FA-D3A5555220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09BBFE5D-005B-4D40-B07A-80C2DE2363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A452A8C1-A2C3-084C-B686-A99653D25085}" type="slidenum">
              <a:rPr lang="en-US" altLang="en-US" b="0"/>
              <a:pPr/>
              <a:t>12</a:t>
            </a:fld>
            <a:endParaRPr lang="en-US" altLang="en-US" b="0"/>
          </a:p>
        </p:txBody>
      </p:sp>
      <p:sp>
        <p:nvSpPr>
          <p:cNvPr id="16386" name="Rectangle 2">
            <a:extLst>
              <a:ext uri="{FF2B5EF4-FFF2-40B4-BE49-F238E27FC236}">
                <a16:creationId xmlns:a16="http://schemas.microsoft.com/office/drawing/2014/main" id="{544D4A36-6E59-9740-9EE9-5F0EAAE36318}"/>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1CC07FAB-F97C-7642-8EDC-3FD3AC935A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C9706162-8EEC-5440-8AF5-6307569E47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67E9103-90FE-654B-AE59-C75AAB864C53}" type="slidenum">
              <a:rPr lang="en-US" altLang="en-US" b="0"/>
              <a:pPr/>
              <a:t>13</a:t>
            </a:fld>
            <a:endParaRPr lang="en-US" altLang="en-US" b="0"/>
          </a:p>
        </p:txBody>
      </p:sp>
      <p:sp>
        <p:nvSpPr>
          <p:cNvPr id="20482" name="Rectangle 2">
            <a:extLst>
              <a:ext uri="{FF2B5EF4-FFF2-40B4-BE49-F238E27FC236}">
                <a16:creationId xmlns:a16="http://schemas.microsoft.com/office/drawing/2014/main" id="{9E4AC4D4-0D82-D74B-98A9-292153594143}"/>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8E3BD1C3-C21A-4542-8208-7C4459C286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7E9677F5-4399-BE48-9495-60386EEA41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9A147163-5B08-0340-8FBF-E08E953D9BDD}" type="slidenum">
              <a:rPr lang="en-US" altLang="en-US" b="0"/>
              <a:pPr/>
              <a:t>14</a:t>
            </a:fld>
            <a:endParaRPr lang="en-US" altLang="en-US" b="0"/>
          </a:p>
        </p:txBody>
      </p:sp>
      <p:sp>
        <p:nvSpPr>
          <p:cNvPr id="24578" name="Rectangle 2">
            <a:extLst>
              <a:ext uri="{FF2B5EF4-FFF2-40B4-BE49-F238E27FC236}">
                <a16:creationId xmlns:a16="http://schemas.microsoft.com/office/drawing/2014/main" id="{E672EC32-0CEA-8441-B057-A779809F9C73}"/>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728A3073-7C18-F445-BE80-787C7B82A9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latin typeface="Arial" panose="020B0604020202020204" pitchFamily="34" charset="0"/>
              </a:rPr>
              <a:t>Sources: Based on Paul C. Nutt and Robert W. Backoff, </a:t>
            </a:r>
            <a:r>
              <a:rPr lang="en-CA" altLang="en-US" i="1">
                <a:latin typeface="Arial" panose="020B0604020202020204" pitchFamily="34" charset="0"/>
              </a:rPr>
              <a:t>Strategic Management of Public and Third Sector Organizations: A Handbook for Leaders</a:t>
            </a:r>
            <a:r>
              <a:rPr lang="en-CA" altLang="en-US">
                <a:latin typeface="Arial" panose="020B0604020202020204" pitchFamily="34" charset="0"/>
              </a:rPr>
              <a:t> (San Francisco: Jossey-Bass Publishers, 1992), 191; and John M. Bryson, </a:t>
            </a:r>
            <a:r>
              <a:rPr lang="en-CA" altLang="en-US" i="1">
                <a:latin typeface="Arial" panose="020B0604020202020204" pitchFamily="34" charset="0"/>
              </a:rPr>
              <a:t>Strategic Planning for Public and Nonprofit Organizations: A Guide to Strengthening and Sustaining Organizational Achievement,</a:t>
            </a:r>
            <a:r>
              <a:rPr lang="en-CA" altLang="en-US">
                <a:latin typeface="Arial" panose="020B0604020202020204" pitchFamily="34" charset="0"/>
              </a:rPr>
              <a:t> revised edition (San Francisco: Jossey-Bass Publishers, 1995), 284.</a:t>
            </a:r>
          </a:p>
          <a:p>
            <a:endParaRPr lang="en-CA"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9902CB7B-8E59-E94A-ADEE-1AC012E69B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4541A93-3A92-C54F-B11C-F22E70AE5BDE}" type="slidenum">
              <a:rPr lang="en-US" altLang="en-US" b="0"/>
              <a:pPr/>
              <a:t>15</a:t>
            </a:fld>
            <a:endParaRPr lang="en-US" altLang="en-US" b="0"/>
          </a:p>
        </p:txBody>
      </p:sp>
      <p:sp>
        <p:nvSpPr>
          <p:cNvPr id="26626" name="Rectangle 2">
            <a:extLst>
              <a:ext uri="{FF2B5EF4-FFF2-40B4-BE49-F238E27FC236}">
                <a16:creationId xmlns:a16="http://schemas.microsoft.com/office/drawing/2014/main" id="{A6357EBB-6003-994E-85BE-162BFAECCDA6}"/>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30009B98-636D-964B-BBA1-376E3E12FA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n-US">
                <a:latin typeface="Arial" panose="020B0604020202020204" pitchFamily="34" charset="0"/>
              </a:rPr>
              <a:t>Sources: Based on Paul C. Nutt and Robert W. Backoff, </a:t>
            </a:r>
            <a:r>
              <a:rPr lang="en-CA" altLang="en-US" i="1">
                <a:latin typeface="Arial" panose="020B0604020202020204" pitchFamily="34" charset="0"/>
              </a:rPr>
              <a:t>Strategic Management of Public and Third Sector Organizations: A Handbook for Leaders</a:t>
            </a:r>
            <a:r>
              <a:rPr lang="en-CA" altLang="en-US">
                <a:latin typeface="Arial" panose="020B0604020202020204" pitchFamily="34" charset="0"/>
              </a:rPr>
              <a:t> (San Francisco: Jossey-Bass Publishers, 1992), 191; and John M. Bryson, </a:t>
            </a:r>
            <a:r>
              <a:rPr lang="en-CA" altLang="en-US" i="1">
                <a:latin typeface="Arial" panose="020B0604020202020204" pitchFamily="34" charset="0"/>
              </a:rPr>
              <a:t>Strategic Planning for Public and Nonprofit Organizations: A Guide to Strengthening and Sustaining Organizational Achievement,</a:t>
            </a:r>
            <a:r>
              <a:rPr lang="en-CA" altLang="en-US">
                <a:latin typeface="Arial" panose="020B0604020202020204" pitchFamily="34" charset="0"/>
              </a:rPr>
              <a:t> revised edition (San Francisco: Jossey-Bass Publishers, 1995), 284.</a:t>
            </a:r>
          </a:p>
          <a:p>
            <a:endParaRPr lang="en-CA"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F321445B-16B9-2E41-AC6D-FDA56B68FA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08A31846-C1E8-314F-AC59-188031CA6B8D}" type="slidenum">
              <a:rPr lang="en-US" altLang="en-US" b="0"/>
              <a:pPr/>
              <a:t>17</a:t>
            </a:fld>
            <a:endParaRPr lang="en-US" altLang="en-US" b="0"/>
          </a:p>
        </p:txBody>
      </p:sp>
      <p:sp>
        <p:nvSpPr>
          <p:cNvPr id="12290" name="Rectangle 2">
            <a:extLst>
              <a:ext uri="{FF2B5EF4-FFF2-40B4-BE49-F238E27FC236}">
                <a16:creationId xmlns:a16="http://schemas.microsoft.com/office/drawing/2014/main" id="{7AD49945-4CB1-5444-B5B6-E62A5182409D}"/>
              </a:ext>
            </a:extLst>
          </p:cNvPr>
          <p:cNvSpPr>
            <a:spLocks noRot="1" noChangeArrowheads="1" noTextEdit="1"/>
          </p:cNvSpPr>
          <p:nvPr>
            <p:ph type="sldImg"/>
          </p:nvPr>
        </p:nvSpPr>
        <p:spPr>
          <a:ln/>
        </p:spPr>
      </p:sp>
      <p:sp>
        <p:nvSpPr>
          <p:cNvPr id="12291" name="Rectangle 3">
            <a:extLst>
              <a:ext uri="{FF2B5EF4-FFF2-40B4-BE49-F238E27FC236}">
                <a16:creationId xmlns:a16="http://schemas.microsoft.com/office/drawing/2014/main" id="{E1618CE8-89C2-524F-BE89-E776C0CA27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C9A3B7FA-235F-824E-A92D-4B8E7640BE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663DF93-3A2A-F541-B4C2-223DE40AB89B}" type="slidenum">
              <a:rPr lang="en-US" altLang="en-US" b="0"/>
              <a:pPr/>
              <a:t>18</a:t>
            </a:fld>
            <a:endParaRPr lang="en-US" altLang="en-US" b="0"/>
          </a:p>
        </p:txBody>
      </p:sp>
      <p:sp>
        <p:nvSpPr>
          <p:cNvPr id="16386" name="Rectangle 2">
            <a:extLst>
              <a:ext uri="{FF2B5EF4-FFF2-40B4-BE49-F238E27FC236}">
                <a16:creationId xmlns:a16="http://schemas.microsoft.com/office/drawing/2014/main" id="{BA701795-C46C-DE46-BDF2-A267E400FE6D}"/>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F7626825-E95F-D947-98B1-4D024BE439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C9D038A3-FED7-3648-A1B1-C3F5D410B6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EBC31EF-FC15-A742-8DD8-EBE60385F62C}" type="slidenum">
              <a:rPr lang="en-US" altLang="en-US" b="0"/>
              <a:pPr/>
              <a:t>19</a:t>
            </a:fld>
            <a:endParaRPr lang="en-US" altLang="en-US" b="0"/>
          </a:p>
        </p:txBody>
      </p:sp>
      <p:sp>
        <p:nvSpPr>
          <p:cNvPr id="20482" name="Rectangle 2">
            <a:extLst>
              <a:ext uri="{FF2B5EF4-FFF2-40B4-BE49-F238E27FC236}">
                <a16:creationId xmlns:a16="http://schemas.microsoft.com/office/drawing/2014/main" id="{402A8504-1137-0E4B-9D52-EA338E7D0FED}"/>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5047632F-FF14-644B-8C2E-9130A42E4E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88E01256-73EC-764D-931F-A67D28B315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52C3A1D9-6F36-FC4D-99B0-FD6A330F157C}" type="slidenum">
              <a:rPr lang="en-US" altLang="en-US" b="0"/>
              <a:pPr/>
              <a:t>20</a:t>
            </a:fld>
            <a:endParaRPr lang="en-US" altLang="en-US" b="0"/>
          </a:p>
        </p:txBody>
      </p:sp>
      <p:sp>
        <p:nvSpPr>
          <p:cNvPr id="24578" name="Rectangle 2">
            <a:extLst>
              <a:ext uri="{FF2B5EF4-FFF2-40B4-BE49-F238E27FC236}">
                <a16:creationId xmlns:a16="http://schemas.microsoft.com/office/drawing/2014/main" id="{EC866A57-FB40-3B47-B4F4-2CB280ECC4A5}"/>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6AABB614-5D10-FC4F-A99E-D3169B3D29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5B7AD908-01F9-614D-94F2-28CCFAEF19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8345D14F-675C-BF47-A973-26A16BF2FF44}" type="slidenum">
              <a:rPr lang="en-US" altLang="en-US" b="0"/>
              <a:pPr/>
              <a:t>21</a:t>
            </a:fld>
            <a:endParaRPr lang="en-US" altLang="en-US" b="0"/>
          </a:p>
        </p:txBody>
      </p:sp>
      <p:sp>
        <p:nvSpPr>
          <p:cNvPr id="26626" name="Rectangle 2">
            <a:extLst>
              <a:ext uri="{FF2B5EF4-FFF2-40B4-BE49-F238E27FC236}">
                <a16:creationId xmlns:a16="http://schemas.microsoft.com/office/drawing/2014/main" id="{C2502833-B597-E746-ACBE-DB4A94C91559}"/>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F6381F39-8BF6-4F42-8AD8-11CC287741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ED711336-0987-8643-AA05-A778157202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A18CAE1F-97AA-4943-BA66-B023F9A475E1}" type="slidenum">
              <a:rPr lang="en-US" altLang="en-US" b="0"/>
              <a:pPr/>
              <a:t>3</a:t>
            </a:fld>
            <a:endParaRPr lang="en-US" altLang="en-US" b="0"/>
          </a:p>
        </p:txBody>
      </p:sp>
      <p:sp>
        <p:nvSpPr>
          <p:cNvPr id="16386" name="Rectangle 2">
            <a:extLst>
              <a:ext uri="{FF2B5EF4-FFF2-40B4-BE49-F238E27FC236}">
                <a16:creationId xmlns:a16="http://schemas.microsoft.com/office/drawing/2014/main" id="{4ED2AE1A-E3F9-BE45-9A72-2021FE1199BD}"/>
              </a:ext>
            </a:extLst>
          </p:cNvPr>
          <p:cNvSpPr>
            <a:spLocks noRot="1" noChangeArrowheads="1" noTextEdit="1"/>
          </p:cNvSpPr>
          <p:nvPr>
            <p:ph type="sldImg"/>
          </p:nvPr>
        </p:nvSpPr>
        <p:spPr>
          <a:ln/>
        </p:spPr>
      </p:sp>
      <p:sp>
        <p:nvSpPr>
          <p:cNvPr id="16387" name="Rectangle 3">
            <a:extLst>
              <a:ext uri="{FF2B5EF4-FFF2-40B4-BE49-F238E27FC236}">
                <a16:creationId xmlns:a16="http://schemas.microsoft.com/office/drawing/2014/main" id="{09D2AFA4-FAFB-FA45-B96F-297E98CFFB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N" altLang="en-US">
                <a:latin typeface="Arial" panose="020B0604020202020204" pitchFamily="34" charset="0"/>
              </a:rPr>
              <a:t>This definition is based on the work of R. Edward Freeman in </a:t>
            </a:r>
            <a:r>
              <a:rPr lang="en-IN" altLang="en-US" i="1">
                <a:latin typeface="Arial" panose="020B0604020202020204" pitchFamily="34" charset="0"/>
              </a:rPr>
              <a:t>Strategic Management: A Stakeholder Approach</a:t>
            </a:r>
            <a:r>
              <a:rPr lang="en-IN" altLang="en-US">
                <a:latin typeface="Arial" panose="020B0604020202020204" pitchFamily="34" charset="0"/>
              </a:rPr>
              <a:t> (Boston: Pitman, 1984), 53.</a:t>
            </a:r>
            <a:endParaRPr lang="en-CA" altLang="en-US">
              <a:latin typeface="Arial" panose="020B0604020202020204" pitchFamily="34" charset="0"/>
            </a:endParaRPr>
          </a:p>
          <a:p>
            <a:endParaRPr lang="en-CA"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1BD0A1D2-036A-C948-A690-5A57B863FB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2369B6E5-C743-B843-B9BF-F5537FADB1DE}" type="slidenum">
              <a:rPr lang="en-US" altLang="en-US" b="0"/>
              <a:pPr/>
              <a:t>22</a:t>
            </a:fld>
            <a:endParaRPr lang="en-US" altLang="en-US" b="0"/>
          </a:p>
        </p:txBody>
      </p:sp>
      <p:sp>
        <p:nvSpPr>
          <p:cNvPr id="30722" name="Rectangle 2">
            <a:extLst>
              <a:ext uri="{FF2B5EF4-FFF2-40B4-BE49-F238E27FC236}">
                <a16:creationId xmlns:a16="http://schemas.microsoft.com/office/drawing/2014/main" id="{C4BA8C3C-4064-4B4C-9FD2-3A9CAE4B3C0E}"/>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E01CDA8B-38B0-BB47-A672-C492BE5F89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3EF1EFD0-4EB8-484F-8CDC-017D44BFF9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74210497-FC9D-7A48-9053-4648364758FE}" type="slidenum">
              <a:rPr lang="en-US" altLang="en-US" b="0"/>
              <a:pPr/>
              <a:t>23</a:t>
            </a:fld>
            <a:endParaRPr lang="en-US" altLang="en-US" b="0"/>
          </a:p>
        </p:txBody>
      </p:sp>
      <p:sp>
        <p:nvSpPr>
          <p:cNvPr id="34818" name="Rectangle 2">
            <a:extLst>
              <a:ext uri="{FF2B5EF4-FFF2-40B4-BE49-F238E27FC236}">
                <a16:creationId xmlns:a16="http://schemas.microsoft.com/office/drawing/2014/main" id="{5F67C0E0-62D5-3E40-87A4-725DE297EF17}"/>
              </a:ext>
            </a:extLst>
          </p:cNvPr>
          <p:cNvSpPr>
            <a:spLocks noRot="1" noChangeArrowheads="1" noTextEdit="1"/>
          </p:cNvSpPr>
          <p:nvPr>
            <p:ph type="sldImg"/>
          </p:nvPr>
        </p:nvSpPr>
        <p:spPr>
          <a:ln/>
        </p:spPr>
      </p:sp>
      <p:sp>
        <p:nvSpPr>
          <p:cNvPr id="34819" name="Rectangle 3">
            <a:extLst>
              <a:ext uri="{FF2B5EF4-FFF2-40B4-BE49-F238E27FC236}">
                <a16:creationId xmlns:a16="http://schemas.microsoft.com/office/drawing/2014/main" id="{3F8A045B-E82D-F44F-8964-99EB373280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3DC15BA8-881A-5F4C-8C48-3C768B46E6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89BFA0FC-8280-E140-83EE-6D5FA9BCC430}" type="slidenum">
              <a:rPr lang="en-US" altLang="en-US" b="0"/>
              <a:pPr/>
              <a:t>24</a:t>
            </a:fld>
            <a:endParaRPr lang="en-US" altLang="en-US" b="0"/>
          </a:p>
        </p:txBody>
      </p:sp>
      <p:sp>
        <p:nvSpPr>
          <p:cNvPr id="36866" name="Rectangle 2">
            <a:extLst>
              <a:ext uri="{FF2B5EF4-FFF2-40B4-BE49-F238E27FC236}">
                <a16:creationId xmlns:a16="http://schemas.microsoft.com/office/drawing/2014/main" id="{7EF45A15-04DC-B348-BB3A-484F66855C0B}"/>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C9628095-E107-554E-A3AA-ADD339CCB6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2A038766-4AE8-2F4A-BDC6-C30F34833D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F811F54D-447A-BA41-9AC1-1EBAB0224931}" type="slidenum">
              <a:rPr lang="en-US" altLang="en-US" b="0"/>
              <a:pPr/>
              <a:t>25</a:t>
            </a:fld>
            <a:endParaRPr lang="en-US" altLang="en-US" b="0"/>
          </a:p>
        </p:txBody>
      </p:sp>
      <p:sp>
        <p:nvSpPr>
          <p:cNvPr id="53250" name="Rectangle 2">
            <a:extLst>
              <a:ext uri="{FF2B5EF4-FFF2-40B4-BE49-F238E27FC236}">
                <a16:creationId xmlns:a16="http://schemas.microsoft.com/office/drawing/2014/main" id="{EC7C423E-795C-014D-8F27-A9897BE82DE1}"/>
              </a:ext>
            </a:extLst>
          </p:cNvPr>
          <p:cNvSpPr>
            <a:spLocks noRot="1" noChangeArrowheads="1" noTextEdit="1"/>
          </p:cNvSpPr>
          <p:nvPr>
            <p:ph type="sldImg"/>
          </p:nvPr>
        </p:nvSpPr>
        <p:spPr>
          <a:ln/>
        </p:spPr>
      </p:sp>
      <p:sp>
        <p:nvSpPr>
          <p:cNvPr id="53251" name="Rectangle 3">
            <a:extLst>
              <a:ext uri="{FF2B5EF4-FFF2-40B4-BE49-F238E27FC236}">
                <a16:creationId xmlns:a16="http://schemas.microsoft.com/office/drawing/2014/main" id="{0C0AA26A-738C-DA49-999C-E3A943B998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67BA714A-BE3D-CE46-8150-34C3ED47AF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351E132-36A7-B44F-A7AF-C1F4384CBA9D}" type="slidenum">
              <a:rPr lang="en-US" altLang="en-US" b="0"/>
              <a:pPr/>
              <a:t>26</a:t>
            </a:fld>
            <a:endParaRPr lang="en-US" altLang="en-US" b="0"/>
          </a:p>
        </p:txBody>
      </p:sp>
      <p:sp>
        <p:nvSpPr>
          <p:cNvPr id="55298" name="Rectangle 2">
            <a:extLst>
              <a:ext uri="{FF2B5EF4-FFF2-40B4-BE49-F238E27FC236}">
                <a16:creationId xmlns:a16="http://schemas.microsoft.com/office/drawing/2014/main" id="{BA2A1E1B-FED6-694E-A438-EB11B7FB4D47}"/>
              </a:ext>
            </a:extLst>
          </p:cNvPr>
          <p:cNvSpPr>
            <a:spLocks noRot="1" noChangeArrowheads="1" noTextEdit="1"/>
          </p:cNvSpPr>
          <p:nvPr>
            <p:ph type="sldImg"/>
          </p:nvPr>
        </p:nvSpPr>
        <p:spPr>
          <a:ln/>
        </p:spPr>
      </p:sp>
      <p:sp>
        <p:nvSpPr>
          <p:cNvPr id="55299" name="Rectangle 3">
            <a:extLst>
              <a:ext uri="{FF2B5EF4-FFF2-40B4-BE49-F238E27FC236}">
                <a16:creationId xmlns:a16="http://schemas.microsoft.com/office/drawing/2014/main" id="{DB824306-9249-DD40-B5C5-2E61FB5065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FA680866-96A3-4545-9C68-C8C64B22AE53}"/>
              </a:ext>
            </a:extLst>
          </p:cNvPr>
          <p:cNvSpPr>
            <a:spLocks noGrp="1" noRot="1" noChangeAspect="1" noChangeArrowheads="1" noTextEdit="1"/>
          </p:cNvSpPr>
          <p:nvPr>
            <p:ph type="sldImg"/>
          </p:nvPr>
        </p:nvSpPr>
        <p:spPr>
          <a:ln/>
        </p:spPr>
      </p:sp>
      <p:sp>
        <p:nvSpPr>
          <p:cNvPr id="57346" name="Notes Placeholder 2">
            <a:extLst>
              <a:ext uri="{FF2B5EF4-FFF2-40B4-BE49-F238E27FC236}">
                <a16:creationId xmlns:a16="http://schemas.microsoft.com/office/drawing/2014/main" id="{AA11C8CD-667A-2C4F-9138-AFCC92230D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7347" name="Slide Number Placeholder 3">
            <a:extLst>
              <a:ext uri="{FF2B5EF4-FFF2-40B4-BE49-F238E27FC236}">
                <a16:creationId xmlns:a16="http://schemas.microsoft.com/office/drawing/2014/main" id="{E496B8F3-BE4D-5741-AA12-0FCEC35090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B136AC8E-20F9-DD41-8D53-88D0CAF7C9A6}" type="slidenum">
              <a:rPr lang="en-US" altLang="en-US" b="0"/>
              <a:pPr/>
              <a:t>27</a:t>
            </a:fld>
            <a:endParaRPr lang="en-US" altLang="en-US" b="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EB0C6668-C747-5A43-9BA1-989C96FEDA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68D8CAE-6281-2D4A-85F1-9B1DA44A089E}" type="slidenum">
              <a:rPr lang="en-US" altLang="en-US" b="0"/>
              <a:pPr/>
              <a:t>28</a:t>
            </a:fld>
            <a:endParaRPr lang="en-US" altLang="en-US" b="0"/>
          </a:p>
        </p:txBody>
      </p:sp>
      <p:sp>
        <p:nvSpPr>
          <p:cNvPr id="18434" name="Rectangle 2">
            <a:extLst>
              <a:ext uri="{FF2B5EF4-FFF2-40B4-BE49-F238E27FC236}">
                <a16:creationId xmlns:a16="http://schemas.microsoft.com/office/drawing/2014/main" id="{A3A1C291-3A22-F543-BDB2-1B03D22EE02D}"/>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3915AC01-05DE-D140-9AA6-9302F55F77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BFC373B7-9BFD-B94E-8F44-2206C230C9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8070C119-4FD3-B249-828C-604C7BDCD1CA}" type="slidenum">
              <a:rPr lang="en-US" altLang="en-US" b="0"/>
              <a:pPr/>
              <a:t>29</a:t>
            </a:fld>
            <a:endParaRPr lang="en-US" altLang="en-US" b="0"/>
          </a:p>
        </p:txBody>
      </p:sp>
      <p:sp>
        <p:nvSpPr>
          <p:cNvPr id="26626" name="Rectangle 2">
            <a:extLst>
              <a:ext uri="{FF2B5EF4-FFF2-40B4-BE49-F238E27FC236}">
                <a16:creationId xmlns:a16="http://schemas.microsoft.com/office/drawing/2014/main" id="{51827223-161A-204B-8942-F10A61F8326A}"/>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938F2052-EEAB-094F-9EC6-0D853B6EF6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AC789078-A11B-E341-AFA7-3D6F18494F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B5ECF3A-64CF-544F-AE01-8BF186A32860}" type="slidenum">
              <a:rPr lang="en-US" altLang="en-US" b="0"/>
              <a:pPr/>
              <a:t>30</a:t>
            </a:fld>
            <a:endParaRPr lang="en-US" altLang="en-US" b="0"/>
          </a:p>
        </p:txBody>
      </p:sp>
      <p:sp>
        <p:nvSpPr>
          <p:cNvPr id="34818" name="Rectangle 2">
            <a:extLst>
              <a:ext uri="{FF2B5EF4-FFF2-40B4-BE49-F238E27FC236}">
                <a16:creationId xmlns:a16="http://schemas.microsoft.com/office/drawing/2014/main" id="{749E66DA-D45A-2C47-896F-77FCCDC7A376}"/>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197A0E38-969A-294F-AD44-EE1B926972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1B707950-5A5F-7941-B16B-69A55A04F5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7F58DC7-971D-1141-BDED-49E16865B1F3}" type="slidenum">
              <a:rPr lang="en-US" altLang="en-US" b="0"/>
              <a:pPr/>
              <a:t>31</a:t>
            </a:fld>
            <a:endParaRPr lang="en-US" altLang="en-US" b="0"/>
          </a:p>
        </p:txBody>
      </p:sp>
      <p:sp>
        <p:nvSpPr>
          <p:cNvPr id="36866" name="Rectangle 2">
            <a:extLst>
              <a:ext uri="{FF2B5EF4-FFF2-40B4-BE49-F238E27FC236}">
                <a16:creationId xmlns:a16="http://schemas.microsoft.com/office/drawing/2014/main" id="{EFF3F01B-B00B-6A43-8214-AFACFA8AC898}"/>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A480BE18-E7CF-4B4E-BB8D-DA8B974F8E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FA00CA98-FEF7-454D-A361-6743D252AC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B6D043BB-B1AD-C246-B389-5EDEA2D4C148}" type="slidenum">
              <a:rPr lang="en-US" altLang="en-US" b="0"/>
              <a:pPr/>
              <a:t>4</a:t>
            </a:fld>
            <a:endParaRPr lang="en-US" altLang="en-US" b="0"/>
          </a:p>
        </p:txBody>
      </p:sp>
      <p:sp>
        <p:nvSpPr>
          <p:cNvPr id="18434" name="Rectangle 2">
            <a:extLst>
              <a:ext uri="{FF2B5EF4-FFF2-40B4-BE49-F238E27FC236}">
                <a16:creationId xmlns:a16="http://schemas.microsoft.com/office/drawing/2014/main" id="{9A4B7597-B76C-5344-88C5-E5282ABF658E}"/>
              </a:ext>
            </a:extLst>
          </p:cNvPr>
          <p:cNvSpPr>
            <a:spLocks noRot="1" noChangeArrowheads="1" noTextEdit="1"/>
          </p:cNvSpPr>
          <p:nvPr>
            <p:ph type="sldImg"/>
          </p:nvPr>
        </p:nvSpPr>
        <p:spPr>
          <a:ln/>
        </p:spPr>
      </p:sp>
      <p:sp>
        <p:nvSpPr>
          <p:cNvPr id="18435" name="Rectangle 3">
            <a:extLst>
              <a:ext uri="{FF2B5EF4-FFF2-40B4-BE49-F238E27FC236}">
                <a16:creationId xmlns:a16="http://schemas.microsoft.com/office/drawing/2014/main" id="{4D453556-107E-CB45-806B-5A94FDFC2A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4DF00236-F6B4-D840-A800-38DF3F86F5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98A7C281-1196-B849-9BB4-FF26B94CC098}" type="slidenum">
              <a:rPr lang="en-US" altLang="en-US" b="0"/>
              <a:pPr/>
              <a:t>32</a:t>
            </a:fld>
            <a:endParaRPr lang="en-US" altLang="en-US" b="0"/>
          </a:p>
        </p:txBody>
      </p:sp>
      <p:sp>
        <p:nvSpPr>
          <p:cNvPr id="47106" name="Rectangle 2">
            <a:extLst>
              <a:ext uri="{FF2B5EF4-FFF2-40B4-BE49-F238E27FC236}">
                <a16:creationId xmlns:a16="http://schemas.microsoft.com/office/drawing/2014/main" id="{0221758A-F3A7-8143-830A-9A17BA7AB4B2}"/>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4CEF1ACD-45E9-1A48-A3E5-F46D6E7F3D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IN" altLang="en-US">
                <a:latin typeface="Arial" panose="020B0604020202020204" pitchFamily="34" charset="0"/>
              </a:rPr>
              <a:t>Archie B. Carroll, “The Moral Leader: Essential for Successful Corporate Citizenship,” in Jorg Andriof and Malcolm McIntosh, </a:t>
            </a:r>
            <a:r>
              <a:rPr lang="en-IN" altLang="en-US" i="1">
                <a:latin typeface="Arial" panose="020B0604020202020204" pitchFamily="34" charset="0"/>
              </a:rPr>
              <a:t>Perspectives on Corporate Citizenship</a:t>
            </a:r>
            <a:r>
              <a:rPr lang="en-IN" altLang="en-US">
                <a:latin typeface="Arial" panose="020B0604020202020204" pitchFamily="34" charset="0"/>
              </a:rPr>
              <a:t> (London: Greenleaf Publishing, 2002), 145–150.</a:t>
            </a:r>
            <a:endParaRPr lang="en-CA"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A43123E5-575C-F341-A945-5D9E472D6C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227FD2D1-029D-254A-9362-9DB1C368762A}" type="slidenum">
              <a:rPr lang="en-US" altLang="en-US" b="0"/>
              <a:pPr/>
              <a:t>33</a:t>
            </a:fld>
            <a:endParaRPr lang="en-US" altLang="en-US" b="0"/>
          </a:p>
        </p:txBody>
      </p:sp>
      <p:sp>
        <p:nvSpPr>
          <p:cNvPr id="49154" name="Rectangle 2">
            <a:extLst>
              <a:ext uri="{FF2B5EF4-FFF2-40B4-BE49-F238E27FC236}">
                <a16:creationId xmlns:a16="http://schemas.microsoft.com/office/drawing/2014/main" id="{A3621E16-F8E2-744D-BCB1-64D72BF4E35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B127CA90-C4F0-1A4E-8BC5-AC0980FA60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IN" altLang="en-US">
                <a:latin typeface="Arial" panose="020B0604020202020204" pitchFamily="34" charset="0"/>
              </a:rPr>
              <a:t>Archie B. Carroll, “The Moral Leader: Essential for Successful Corporate Citizenship,” in Jorg Andriof and Malcolm McIntosh, </a:t>
            </a:r>
            <a:r>
              <a:rPr lang="en-IN" altLang="en-US" i="1">
                <a:latin typeface="Arial" panose="020B0604020202020204" pitchFamily="34" charset="0"/>
              </a:rPr>
              <a:t>Perspectives on Corporate Citizenship</a:t>
            </a:r>
            <a:r>
              <a:rPr lang="en-IN" altLang="en-US">
                <a:latin typeface="Arial" panose="020B0604020202020204" pitchFamily="34" charset="0"/>
              </a:rPr>
              <a:t> (London: Greenleaf Publishing, 2002), 145–150.</a:t>
            </a:r>
            <a:endParaRPr lang="en-CA"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0D3E5003-3F41-2F4D-A51F-D3F0CF8E2E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3EABEEF-FF6B-9645-86FB-E3CC79C7CB7F}" type="slidenum">
              <a:rPr lang="en-US" altLang="en-US" b="0"/>
              <a:pPr/>
              <a:t>35</a:t>
            </a:fld>
            <a:endParaRPr lang="en-US" altLang="en-US" b="0"/>
          </a:p>
        </p:txBody>
      </p:sp>
      <p:sp>
        <p:nvSpPr>
          <p:cNvPr id="13314" name="Rectangle 2">
            <a:extLst>
              <a:ext uri="{FF2B5EF4-FFF2-40B4-BE49-F238E27FC236}">
                <a16:creationId xmlns:a16="http://schemas.microsoft.com/office/drawing/2014/main" id="{560FFE44-680E-4544-BF0D-DFD6B1150C56}"/>
              </a:ext>
            </a:extLst>
          </p:cNvPr>
          <p:cNvSpPr>
            <a:spLocks noGrp="1" noRot="1" noChangeAspect="1" noChangeArrowheads="1" noTextEdit="1"/>
          </p:cNvSpPr>
          <p:nvPr>
            <p:ph type="sldImg"/>
          </p:nvPr>
        </p:nvSpPr>
        <p:spPr>
          <a:ln/>
        </p:spPr>
      </p:sp>
      <p:sp>
        <p:nvSpPr>
          <p:cNvPr id="13315" name="Rectangle 3">
            <a:extLst>
              <a:ext uri="{FF2B5EF4-FFF2-40B4-BE49-F238E27FC236}">
                <a16:creationId xmlns:a16="http://schemas.microsoft.com/office/drawing/2014/main" id="{7E809662-750C-FB4E-AC2B-6375AB2AD7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E9F2B0A7-8911-C340-8C9B-E0FD28987E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9B7B2B77-3269-074B-BCAB-5E0871347C33}" type="slidenum">
              <a:rPr lang="en-US" altLang="en-US" b="0"/>
              <a:pPr/>
              <a:t>36</a:t>
            </a:fld>
            <a:endParaRPr lang="en-US" altLang="en-US" b="0"/>
          </a:p>
        </p:txBody>
      </p:sp>
      <p:sp>
        <p:nvSpPr>
          <p:cNvPr id="15362" name="Rectangle 2">
            <a:extLst>
              <a:ext uri="{FF2B5EF4-FFF2-40B4-BE49-F238E27FC236}">
                <a16:creationId xmlns:a16="http://schemas.microsoft.com/office/drawing/2014/main" id="{ABADDF46-F67F-9142-BDF5-29513FBBE7EE}"/>
              </a:ext>
            </a:extLst>
          </p:cNvPr>
          <p:cNvSpPr>
            <a:spLocks noRot="1" noChangeArrowheads="1" noTextEdit="1"/>
          </p:cNvSpPr>
          <p:nvPr>
            <p:ph type="sldImg"/>
          </p:nvPr>
        </p:nvSpPr>
        <p:spPr>
          <a:ln/>
        </p:spPr>
      </p:sp>
      <p:sp>
        <p:nvSpPr>
          <p:cNvPr id="15363" name="Rectangle 3">
            <a:extLst>
              <a:ext uri="{FF2B5EF4-FFF2-40B4-BE49-F238E27FC236}">
                <a16:creationId xmlns:a16="http://schemas.microsoft.com/office/drawing/2014/main" id="{17E5C950-8EA0-4746-BC3E-48BD4C98BF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0F5CE11A-2D81-D148-9010-01F5B133AC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15A9BB2-7101-C84F-81A3-CE12626560C9}" type="slidenum">
              <a:rPr lang="en-US" altLang="en-US" b="0"/>
              <a:pPr/>
              <a:t>37</a:t>
            </a:fld>
            <a:endParaRPr lang="en-US" altLang="en-US" b="0"/>
          </a:p>
        </p:txBody>
      </p:sp>
      <p:sp>
        <p:nvSpPr>
          <p:cNvPr id="17410" name="Rectangle 2">
            <a:extLst>
              <a:ext uri="{FF2B5EF4-FFF2-40B4-BE49-F238E27FC236}">
                <a16:creationId xmlns:a16="http://schemas.microsoft.com/office/drawing/2014/main" id="{D1F66183-0A11-F249-9D30-4272CBF47BCE}"/>
              </a:ext>
            </a:extLst>
          </p:cNvPr>
          <p:cNvSpPr>
            <a:spLocks noRot="1" noChangeArrowheads="1" noTextEdit="1"/>
          </p:cNvSpPr>
          <p:nvPr>
            <p:ph type="sldImg"/>
          </p:nvPr>
        </p:nvSpPr>
        <p:spPr>
          <a:ln/>
        </p:spPr>
      </p:sp>
      <p:sp>
        <p:nvSpPr>
          <p:cNvPr id="17411" name="Rectangle 3">
            <a:extLst>
              <a:ext uri="{FF2B5EF4-FFF2-40B4-BE49-F238E27FC236}">
                <a16:creationId xmlns:a16="http://schemas.microsoft.com/office/drawing/2014/main" id="{DFBC5FBE-87E9-1241-9B15-8ED944B8BB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IN" altLang="en-US">
                <a:latin typeface="Arial" panose="020B0604020202020204" pitchFamily="34" charset="0"/>
              </a:rPr>
              <a:t>Donna J. Wood, “Corporate Social Performance Revisited,” </a:t>
            </a:r>
            <a:r>
              <a:rPr lang="en-IN" altLang="en-US" i="1">
                <a:latin typeface="Arial" panose="020B0604020202020204" pitchFamily="34" charset="0"/>
              </a:rPr>
              <a:t>The Academy of Management Review,</a:t>
            </a:r>
            <a:r>
              <a:rPr lang="en-IN" altLang="en-US">
                <a:latin typeface="Arial" panose="020B0604020202020204" pitchFamily="34" charset="0"/>
              </a:rPr>
              <a:t> Vol. 16, No. 4 (1991): 695.</a:t>
            </a:r>
            <a:endParaRPr lang="en-CA"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7A452368-D500-3D4B-90FE-571B56EBBF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FF3087B-3C79-5341-A7CF-CE40510E5D50}" type="slidenum">
              <a:rPr lang="en-US" altLang="en-US" b="0"/>
              <a:pPr/>
              <a:t>38</a:t>
            </a:fld>
            <a:endParaRPr lang="en-US" altLang="en-US" b="0"/>
          </a:p>
        </p:txBody>
      </p:sp>
      <p:sp>
        <p:nvSpPr>
          <p:cNvPr id="25602" name="Rectangle 2">
            <a:extLst>
              <a:ext uri="{FF2B5EF4-FFF2-40B4-BE49-F238E27FC236}">
                <a16:creationId xmlns:a16="http://schemas.microsoft.com/office/drawing/2014/main" id="{163A4B1A-5410-CB41-BFD4-EF08DA41554D}"/>
              </a:ext>
            </a:extLst>
          </p:cNvPr>
          <p:cNvSpPr>
            <a:spLocks noRot="1" noChangeArrowheads="1" noTextEdit="1"/>
          </p:cNvSpPr>
          <p:nvPr>
            <p:ph type="sldImg"/>
          </p:nvPr>
        </p:nvSpPr>
        <p:spPr>
          <a:ln/>
        </p:spPr>
      </p:sp>
      <p:sp>
        <p:nvSpPr>
          <p:cNvPr id="25603" name="Rectangle 3">
            <a:extLst>
              <a:ext uri="{FF2B5EF4-FFF2-40B4-BE49-F238E27FC236}">
                <a16:creationId xmlns:a16="http://schemas.microsoft.com/office/drawing/2014/main" id="{58663F8C-2FE7-4E4D-B7EE-A05AF4D537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99AD39A4-B5A3-F24A-AD28-E6BFA1AF6B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80C44594-24A1-AF46-B8A5-F2D2BA50FA27}" type="slidenum">
              <a:rPr lang="en-US" altLang="en-US" b="0"/>
              <a:pPr/>
              <a:t>39</a:t>
            </a:fld>
            <a:endParaRPr lang="en-US" altLang="en-US" b="0"/>
          </a:p>
        </p:txBody>
      </p:sp>
      <p:sp>
        <p:nvSpPr>
          <p:cNvPr id="27650" name="Rectangle 2">
            <a:extLst>
              <a:ext uri="{FF2B5EF4-FFF2-40B4-BE49-F238E27FC236}">
                <a16:creationId xmlns:a16="http://schemas.microsoft.com/office/drawing/2014/main" id="{3DFC450A-935D-7148-B1E4-DFF44834DFFC}"/>
              </a:ext>
            </a:extLst>
          </p:cNvPr>
          <p:cNvSpPr>
            <a:spLocks noRot="1" noChangeArrowheads="1" noTextEdit="1"/>
          </p:cNvSpPr>
          <p:nvPr>
            <p:ph type="sldImg"/>
          </p:nvPr>
        </p:nvSpPr>
        <p:spPr>
          <a:ln/>
        </p:spPr>
      </p:sp>
      <p:sp>
        <p:nvSpPr>
          <p:cNvPr id="27651" name="Rectangle 3">
            <a:extLst>
              <a:ext uri="{FF2B5EF4-FFF2-40B4-BE49-F238E27FC236}">
                <a16:creationId xmlns:a16="http://schemas.microsoft.com/office/drawing/2014/main" id="{1CBC20CE-E7F6-AE49-B084-94A49BE3F6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F7E2AC23-775D-BA48-89FB-3EFAAD776E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02BBFC68-9BE8-7E45-A75C-F257F4112969}" type="slidenum">
              <a:rPr lang="en-US" altLang="en-US" b="0"/>
              <a:pPr/>
              <a:t>40</a:t>
            </a:fld>
            <a:endParaRPr lang="en-US" altLang="en-US" b="0"/>
          </a:p>
        </p:txBody>
      </p:sp>
      <p:sp>
        <p:nvSpPr>
          <p:cNvPr id="29698" name="Rectangle 2">
            <a:extLst>
              <a:ext uri="{FF2B5EF4-FFF2-40B4-BE49-F238E27FC236}">
                <a16:creationId xmlns:a16="http://schemas.microsoft.com/office/drawing/2014/main" id="{F091A4A6-5D2F-B440-B095-FBCB9153A000}"/>
              </a:ext>
            </a:extLst>
          </p:cNvPr>
          <p:cNvSpPr>
            <a:spLocks noRot="1" noChangeArrowheads="1" noTextEdit="1"/>
          </p:cNvSpPr>
          <p:nvPr>
            <p:ph type="sldImg"/>
          </p:nvPr>
        </p:nvSpPr>
        <p:spPr>
          <a:ln/>
        </p:spPr>
      </p:sp>
      <p:sp>
        <p:nvSpPr>
          <p:cNvPr id="29699" name="Rectangle 3">
            <a:extLst>
              <a:ext uri="{FF2B5EF4-FFF2-40B4-BE49-F238E27FC236}">
                <a16:creationId xmlns:a16="http://schemas.microsoft.com/office/drawing/2014/main" id="{CE794715-9E88-C149-ADD8-5AC7FDC2DE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D4527E1A-99F8-9A44-8B1D-FF2BFE1994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8ACF5F5-18A8-674A-9ECE-C7A8018984EB}" type="slidenum">
              <a:rPr lang="en-US" altLang="en-US" b="0"/>
              <a:pPr/>
              <a:t>42</a:t>
            </a:fld>
            <a:endParaRPr lang="en-US" altLang="en-US" b="0"/>
          </a:p>
        </p:txBody>
      </p:sp>
      <p:sp>
        <p:nvSpPr>
          <p:cNvPr id="12290" name="Rectangle 2">
            <a:extLst>
              <a:ext uri="{FF2B5EF4-FFF2-40B4-BE49-F238E27FC236}">
                <a16:creationId xmlns:a16="http://schemas.microsoft.com/office/drawing/2014/main" id="{64FAD2A5-41A5-8A46-A1CD-91708E3DE4B5}"/>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46088B7B-37AC-F24F-B8B8-15FF5397BC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6A7B555B-5AD4-6B43-AF46-EDCD838D2D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CC2122C6-DAFC-F044-A4F5-5C8188381C21}" type="slidenum">
              <a:rPr lang="en-US" altLang="en-US" b="0"/>
              <a:pPr/>
              <a:t>43</a:t>
            </a:fld>
            <a:endParaRPr lang="en-US" altLang="en-US" b="0"/>
          </a:p>
        </p:txBody>
      </p:sp>
      <p:sp>
        <p:nvSpPr>
          <p:cNvPr id="14338" name="Rectangle 2">
            <a:extLst>
              <a:ext uri="{FF2B5EF4-FFF2-40B4-BE49-F238E27FC236}">
                <a16:creationId xmlns:a16="http://schemas.microsoft.com/office/drawing/2014/main" id="{304BD70D-7BD9-F749-AC9C-42FC250B0AA7}"/>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B97E62DD-848D-7C48-A184-712A76AC82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D0217E16-9240-5D41-857A-4019D0F949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84993FE-720C-A642-B4A0-20CA64FBF722}" type="slidenum">
              <a:rPr lang="en-US" altLang="en-US" b="0"/>
              <a:pPr/>
              <a:t>5</a:t>
            </a:fld>
            <a:endParaRPr lang="en-US" altLang="en-US" b="0"/>
          </a:p>
        </p:txBody>
      </p:sp>
      <p:sp>
        <p:nvSpPr>
          <p:cNvPr id="24578" name="Rectangle 2">
            <a:extLst>
              <a:ext uri="{FF2B5EF4-FFF2-40B4-BE49-F238E27FC236}">
                <a16:creationId xmlns:a16="http://schemas.microsoft.com/office/drawing/2014/main" id="{860C28CA-856A-A94E-82CE-FDFFDDA6823C}"/>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8E4993AD-D30D-B746-96F8-85BE71548B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DE4444C8-0445-174E-9796-6F6225BEDE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5ABD39D-8984-4748-BE9D-08229923F37E}" type="slidenum">
              <a:rPr lang="en-US" altLang="en-US" b="0"/>
              <a:pPr/>
              <a:t>44</a:t>
            </a:fld>
            <a:endParaRPr lang="en-US" altLang="en-US" b="0"/>
          </a:p>
        </p:txBody>
      </p:sp>
      <p:sp>
        <p:nvSpPr>
          <p:cNvPr id="36866" name="Rectangle 2">
            <a:extLst>
              <a:ext uri="{FF2B5EF4-FFF2-40B4-BE49-F238E27FC236}">
                <a16:creationId xmlns:a16="http://schemas.microsoft.com/office/drawing/2014/main" id="{7CB16DEF-5460-D545-997C-681CF0F10B78}"/>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33C9177A-CC14-6745-BC61-B41741AFAF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5923572D-AB46-444B-875B-9158927202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0F742B93-7DA5-B947-97B6-24F8932B1EBD}" type="slidenum">
              <a:rPr lang="en-US" altLang="en-US" b="0"/>
              <a:pPr/>
              <a:t>45</a:t>
            </a:fld>
            <a:endParaRPr lang="en-US" altLang="en-US" b="0"/>
          </a:p>
        </p:txBody>
      </p:sp>
      <p:sp>
        <p:nvSpPr>
          <p:cNvPr id="47106" name="Rectangle 2">
            <a:extLst>
              <a:ext uri="{FF2B5EF4-FFF2-40B4-BE49-F238E27FC236}">
                <a16:creationId xmlns:a16="http://schemas.microsoft.com/office/drawing/2014/main" id="{91088EAD-88F8-BC40-9847-34846B6C53B0}"/>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95C8FBEF-2EA6-3A46-986F-BD3F685EC2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E71248F4-2334-1C44-AC47-4849DACC2E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79333788-70B7-064C-9333-4949D0AF3CFF}" type="slidenum">
              <a:rPr lang="en-US" altLang="en-US" b="0"/>
              <a:pPr/>
              <a:t>6</a:t>
            </a:fld>
            <a:endParaRPr lang="en-US" altLang="en-US" b="0"/>
          </a:p>
        </p:txBody>
      </p:sp>
      <p:sp>
        <p:nvSpPr>
          <p:cNvPr id="26626" name="Rectangle 2">
            <a:extLst>
              <a:ext uri="{FF2B5EF4-FFF2-40B4-BE49-F238E27FC236}">
                <a16:creationId xmlns:a16="http://schemas.microsoft.com/office/drawing/2014/main" id="{0D773A93-8932-9742-9868-06E231435898}"/>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A40E4987-24DE-DE49-9C6F-1C3FDB5408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A5A2FD92-C97E-A243-BC60-0ECD0C1459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FE9C127-FF73-314F-824C-BD8243F21146}" type="slidenum">
              <a:rPr lang="en-US" altLang="en-US" b="0"/>
              <a:pPr/>
              <a:t>7</a:t>
            </a:fld>
            <a:endParaRPr lang="en-US" altLang="en-US" b="0"/>
          </a:p>
        </p:txBody>
      </p:sp>
      <p:sp>
        <p:nvSpPr>
          <p:cNvPr id="30722" name="Rectangle 2">
            <a:extLst>
              <a:ext uri="{FF2B5EF4-FFF2-40B4-BE49-F238E27FC236}">
                <a16:creationId xmlns:a16="http://schemas.microsoft.com/office/drawing/2014/main" id="{5C22A637-5C1D-EA4D-BFAE-1CC6E16B6579}"/>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DBE7D9BD-7AC4-5947-A7EE-288FB3D115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679172E3-316B-434C-8358-2E43EFF9D6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AC773A4B-4463-AB46-8EFA-0F5FEE04379E}" type="slidenum">
              <a:rPr lang="en-US" altLang="en-US" b="0"/>
              <a:pPr/>
              <a:t>8</a:t>
            </a:fld>
            <a:endParaRPr lang="en-US" altLang="en-US" b="0"/>
          </a:p>
        </p:txBody>
      </p:sp>
      <p:sp>
        <p:nvSpPr>
          <p:cNvPr id="36866" name="Rectangle 2">
            <a:extLst>
              <a:ext uri="{FF2B5EF4-FFF2-40B4-BE49-F238E27FC236}">
                <a16:creationId xmlns:a16="http://schemas.microsoft.com/office/drawing/2014/main" id="{B5CE4CA3-4746-704A-8DBC-9F65F526ACC6}"/>
              </a:ext>
            </a:extLst>
          </p:cNvPr>
          <p:cNvSpPr>
            <a:spLocks noRot="1" noChangeArrowheads="1" noTextEdit="1"/>
          </p:cNvSpPr>
          <p:nvPr>
            <p:ph type="sldImg"/>
          </p:nvPr>
        </p:nvSpPr>
        <p:spPr>
          <a:ln/>
        </p:spPr>
      </p:sp>
      <p:sp>
        <p:nvSpPr>
          <p:cNvPr id="36867" name="Rectangle 3">
            <a:extLst>
              <a:ext uri="{FF2B5EF4-FFF2-40B4-BE49-F238E27FC236}">
                <a16:creationId xmlns:a16="http://schemas.microsoft.com/office/drawing/2014/main" id="{F6A08187-D914-EE47-A33F-AA6B336D0A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2A049228-23A4-7F46-AFED-8F6A21E798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72200F10-C78C-444B-8D19-10EBDE1F83DF}" type="slidenum">
              <a:rPr lang="en-US" altLang="en-US" b="0"/>
              <a:pPr/>
              <a:t>9</a:t>
            </a:fld>
            <a:endParaRPr lang="en-US" altLang="en-US" b="0"/>
          </a:p>
        </p:txBody>
      </p:sp>
      <p:sp>
        <p:nvSpPr>
          <p:cNvPr id="38914" name="Rectangle 2">
            <a:extLst>
              <a:ext uri="{FF2B5EF4-FFF2-40B4-BE49-F238E27FC236}">
                <a16:creationId xmlns:a16="http://schemas.microsoft.com/office/drawing/2014/main" id="{56C2EBB4-8C51-D14A-A2BE-26BDD1862301}"/>
              </a:ext>
            </a:extLst>
          </p:cNvPr>
          <p:cNvSpPr>
            <a:spLocks noRot="1" noChangeArrowheads="1" noTextEdit="1"/>
          </p:cNvSpPr>
          <p:nvPr>
            <p:ph type="sldImg"/>
          </p:nvPr>
        </p:nvSpPr>
        <p:spPr>
          <a:ln/>
        </p:spPr>
      </p:sp>
      <p:sp>
        <p:nvSpPr>
          <p:cNvPr id="38915" name="Rectangle 3">
            <a:extLst>
              <a:ext uri="{FF2B5EF4-FFF2-40B4-BE49-F238E27FC236}">
                <a16:creationId xmlns:a16="http://schemas.microsoft.com/office/drawing/2014/main" id="{D64431B7-0100-2B43-9C6D-25B71C4019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B8A3BC17-27F7-F041-8ABF-4142262030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FB090678-C15D-DE43-B74C-FBFD7A94D3AC}" type="slidenum">
              <a:rPr lang="en-US" altLang="en-US" b="0"/>
              <a:pPr/>
              <a:t>10</a:t>
            </a:fld>
            <a:endParaRPr lang="en-US" altLang="en-US" b="0"/>
          </a:p>
        </p:txBody>
      </p:sp>
      <p:sp>
        <p:nvSpPr>
          <p:cNvPr id="40962" name="Rectangle 2">
            <a:extLst>
              <a:ext uri="{FF2B5EF4-FFF2-40B4-BE49-F238E27FC236}">
                <a16:creationId xmlns:a16="http://schemas.microsoft.com/office/drawing/2014/main" id="{9620A22D-A1B2-7245-A50A-F69D219314C0}"/>
              </a:ext>
            </a:extLst>
          </p:cNvPr>
          <p:cNvSpPr>
            <a:spLocks noRot="1" noChangeArrowheads="1" noTextEdit="1"/>
          </p:cNvSpPr>
          <p:nvPr>
            <p:ph type="sldImg"/>
          </p:nvPr>
        </p:nvSpPr>
        <p:spPr>
          <a:ln/>
        </p:spPr>
      </p:sp>
      <p:sp>
        <p:nvSpPr>
          <p:cNvPr id="40963" name="Rectangle 3">
            <a:extLst>
              <a:ext uri="{FF2B5EF4-FFF2-40B4-BE49-F238E27FC236}">
                <a16:creationId xmlns:a16="http://schemas.microsoft.com/office/drawing/2014/main" id="{6CD293B1-1919-654D-928A-6F92F837E9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a:latin typeface="Arial" panose="020B0604020202020204" pitchFamily="34" charset="0"/>
            </a:endParaRPr>
          </a:p>
        </p:txBody>
      </p:sp>
    </p:spTree>
    <p:extLst>
      <p:ext uri="{BB962C8B-B14F-4D97-AF65-F5344CB8AC3E}">
        <p14:creationId xmlns:p14="http://schemas.microsoft.com/office/powerpoint/2010/main" val="1724345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D14A-3C3E-DC45-88E7-24438A7029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E9D42-F63D-704C-9369-3430ABA238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D24EC8-6D5E-494C-946B-149DDCBCEE92}"/>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D9EA0ABC-7345-D943-A558-CBDAAC7E8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269CD-BA86-0D48-B736-61CAF96313C4}"/>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416914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6D9CD-05E8-5745-8E38-80DDC0B1BE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35E95D-7FF4-C74F-BF9B-2B57FEBDC7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2E2F9-14D6-6447-93E0-C615ADCC45AC}"/>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F9031243-6930-9944-93A5-4CE863FD6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28E18-0375-A244-B3C6-5F6E305656E2}"/>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548095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58FAD4-999E-284F-A080-CA48C135F3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461B38-0F35-2E4A-A7A4-1D0F657956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4C4A8-D870-A348-8447-0157EF00FF5E}"/>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A357888C-DD4A-E743-A296-419398BE3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9525B-9551-B742-B35F-DF188C206EE0}"/>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409109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0286-B567-F74F-B40E-ECDE8A0612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DAB29B-B9DE-3E4D-95EC-A944DEBEB7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64AACC-7F93-244E-A5A9-5B3E1FEB26C0}"/>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D39C9E37-C713-1B48-88EF-9F09B5F68D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40025-BDA9-794C-8D17-87EEE1B3A45C}"/>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3390333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6D4F-9A98-B642-ABAC-CAC2D5EBB6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C3A738-3C55-C349-92FD-750B438A56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7D3862-9A98-784D-89C4-12B872E52E27}"/>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A7B3D18B-7CEC-9043-B16D-28EC0078C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84C219-5C25-8E40-9640-2EAED3247FE9}"/>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3395826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DAC1B-8087-EA4F-9AC8-39598582E2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4D82CF-9361-0E43-AADE-BC9FA41136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E869D9-4A14-0240-8FDF-BE9FE40040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37A28E-624A-4345-B992-F366745A47E7}"/>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6" name="Footer Placeholder 5">
            <a:extLst>
              <a:ext uri="{FF2B5EF4-FFF2-40B4-BE49-F238E27FC236}">
                <a16:creationId xmlns:a16="http://schemas.microsoft.com/office/drawing/2014/main" id="{34538D19-68B4-5F49-9FAB-9929991EFB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05A5AB-4982-4646-BE70-E93403C3A22B}"/>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1221561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4F73-B0FD-0B4E-BA5A-0D7D155616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99E22D-FDD9-9045-92B3-EB8D79F04B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E3C78A-C13E-B543-8312-F22FDC2ED3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5CF7D1-B28C-5045-9B95-E9BCAA50A5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004BE1-F271-8243-AE28-C6D8F76C09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2709C1-8DA1-8849-BA7E-089E3FDD990A}"/>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8" name="Footer Placeholder 7">
            <a:extLst>
              <a:ext uri="{FF2B5EF4-FFF2-40B4-BE49-F238E27FC236}">
                <a16:creationId xmlns:a16="http://schemas.microsoft.com/office/drawing/2014/main" id="{FAC0B57F-80C8-B942-87AA-86D8B61374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4CC717-CBC7-6D48-AAF9-4044C5886DCB}"/>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2834758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550E3-0DCE-1A43-A300-4DB05DAAFB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884BFC-06D6-C744-9833-9D21DDD2902D}"/>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4" name="Footer Placeholder 3">
            <a:extLst>
              <a:ext uri="{FF2B5EF4-FFF2-40B4-BE49-F238E27FC236}">
                <a16:creationId xmlns:a16="http://schemas.microsoft.com/office/drawing/2014/main" id="{BB1A0A67-71AE-FA4F-BAA2-773A895035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DFE6DC-81EE-6147-8639-9DFA21E53BD7}"/>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91762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E997BD-B743-904A-BD59-C6DCFBDD9FA6}"/>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3" name="Footer Placeholder 2">
            <a:extLst>
              <a:ext uri="{FF2B5EF4-FFF2-40B4-BE49-F238E27FC236}">
                <a16:creationId xmlns:a16="http://schemas.microsoft.com/office/drawing/2014/main" id="{274246D7-D39A-2B47-9947-9BC62EE886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04630C-FFDD-EB4C-95D7-1F7F23D1F7C2}"/>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40738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28562-5832-384C-AAAD-DD7D101BD4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B2FEEB-0CB8-B048-810D-8B6C28D511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3F616B-1F34-FC48-956B-FB02CC4FA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441D20-4820-FA47-A90A-F6C36450F7D7}"/>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6" name="Footer Placeholder 5">
            <a:extLst>
              <a:ext uri="{FF2B5EF4-FFF2-40B4-BE49-F238E27FC236}">
                <a16:creationId xmlns:a16="http://schemas.microsoft.com/office/drawing/2014/main" id="{54C98B94-0FE5-6443-BA6A-F2B5D55C4E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D1426-0AE0-0E4E-9C72-5C1DEA73C379}"/>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559253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CBC99-DE44-A14D-A749-85CCE63170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5AE5DC-FED9-2943-95CD-138C17857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8B4AD1-13CE-8040-9479-9B36036CF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E8075B-98C9-9545-ACDE-DB59D089BE7A}"/>
              </a:ext>
            </a:extLst>
          </p:cNvPr>
          <p:cNvSpPr>
            <a:spLocks noGrp="1"/>
          </p:cNvSpPr>
          <p:nvPr>
            <p:ph type="dt" sz="half" idx="10"/>
          </p:nvPr>
        </p:nvSpPr>
        <p:spPr/>
        <p:txBody>
          <a:bodyPr/>
          <a:lstStyle/>
          <a:p>
            <a:fld id="{1B0CB2DA-D88D-3F40-A25C-F1C7BA2F6C00}" type="datetimeFigureOut">
              <a:rPr lang="en-US" smtClean="0"/>
              <a:t>9/5/21</a:t>
            </a:fld>
            <a:endParaRPr lang="en-US"/>
          </a:p>
        </p:txBody>
      </p:sp>
      <p:sp>
        <p:nvSpPr>
          <p:cNvPr id="6" name="Footer Placeholder 5">
            <a:extLst>
              <a:ext uri="{FF2B5EF4-FFF2-40B4-BE49-F238E27FC236}">
                <a16:creationId xmlns:a16="http://schemas.microsoft.com/office/drawing/2014/main" id="{CF6F53D8-4D50-FD47-83C9-F58A0E0720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87E10A-6D59-A646-B669-5052DBCD1BB3}"/>
              </a:ext>
            </a:extLst>
          </p:cNvPr>
          <p:cNvSpPr>
            <a:spLocks noGrp="1"/>
          </p:cNvSpPr>
          <p:nvPr>
            <p:ph type="sldNum" sz="quarter" idx="12"/>
          </p:nvPr>
        </p:nvSpPr>
        <p:spPr/>
        <p:txBody>
          <a:bodyPr/>
          <a:lstStyle/>
          <a:p>
            <a:fld id="{EF0599B9-FC09-7B43-9477-4B1B0D035713}" type="slidenum">
              <a:rPr lang="en-US" smtClean="0"/>
              <a:t>‹#›</a:t>
            </a:fld>
            <a:endParaRPr lang="en-US"/>
          </a:p>
        </p:txBody>
      </p:sp>
    </p:spTree>
    <p:extLst>
      <p:ext uri="{BB962C8B-B14F-4D97-AF65-F5344CB8AC3E}">
        <p14:creationId xmlns:p14="http://schemas.microsoft.com/office/powerpoint/2010/main" val="254593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C278EF-22AA-9D4B-B523-2490C32E10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F92DA7-A71D-C54C-A63A-60B2A7E25A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1A42B0-F892-8B41-B340-176F29856E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CB2DA-D88D-3F40-A25C-F1C7BA2F6C00}" type="datetimeFigureOut">
              <a:rPr lang="en-US" smtClean="0"/>
              <a:t>9/5/21</a:t>
            </a:fld>
            <a:endParaRPr lang="en-US"/>
          </a:p>
        </p:txBody>
      </p:sp>
      <p:sp>
        <p:nvSpPr>
          <p:cNvPr id="5" name="Footer Placeholder 4">
            <a:extLst>
              <a:ext uri="{FF2B5EF4-FFF2-40B4-BE49-F238E27FC236}">
                <a16:creationId xmlns:a16="http://schemas.microsoft.com/office/drawing/2014/main" id="{91A4BE0F-9288-D84C-BEFF-4E57AFEA70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935309-E0D4-3340-85D0-1A7DC1594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599B9-FC09-7B43-9477-4B1B0D035713}" type="slidenum">
              <a:rPr lang="en-US" smtClean="0"/>
              <a:t>‹#›</a:t>
            </a:fld>
            <a:endParaRPr lang="en-US"/>
          </a:p>
        </p:txBody>
      </p:sp>
    </p:spTree>
    <p:extLst>
      <p:ext uri="{BB962C8B-B14F-4D97-AF65-F5344CB8AC3E}">
        <p14:creationId xmlns:p14="http://schemas.microsoft.com/office/powerpoint/2010/main" val="3936514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44DE-23C1-3C45-A52F-96711AFD563B}"/>
              </a:ext>
            </a:extLst>
          </p:cNvPr>
          <p:cNvSpPr>
            <a:spLocks noGrp="1"/>
          </p:cNvSpPr>
          <p:nvPr>
            <p:ph type="ctrTitle"/>
          </p:nvPr>
        </p:nvSpPr>
        <p:spPr/>
        <p:txBody>
          <a:bodyPr/>
          <a:lstStyle/>
          <a:p>
            <a:r>
              <a:rPr lang="en-US" dirty="0"/>
              <a:t>Business Stakeholders, Stake holders and issue analysis</a:t>
            </a:r>
          </a:p>
        </p:txBody>
      </p:sp>
    </p:spTree>
    <p:extLst>
      <p:ext uri="{BB962C8B-B14F-4D97-AF65-F5344CB8AC3E}">
        <p14:creationId xmlns:p14="http://schemas.microsoft.com/office/powerpoint/2010/main" val="3525985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D77DD0E1-9BD0-8B4A-8D4E-FDDC861CB54B}"/>
              </a:ext>
            </a:extLst>
          </p:cNvPr>
          <p:cNvSpPr>
            <a:spLocks noGrp="1" noChangeArrowheads="1"/>
          </p:cNvSpPr>
          <p:nvPr>
            <p:ph type="title"/>
          </p:nvPr>
        </p:nvSpPr>
        <p:spPr>
          <a:xfrm>
            <a:off x="2362200" y="554038"/>
            <a:ext cx="6858000" cy="685800"/>
          </a:xfrm>
        </p:spPr>
        <p:txBody>
          <a:bodyPr>
            <a:normAutofit fontScale="90000"/>
          </a:bodyPr>
          <a:lstStyle/>
          <a:p>
            <a:pPr>
              <a:defRPr/>
            </a:pPr>
            <a:r>
              <a:rPr altLang="en-US"/>
              <a:t>Benefits of </a:t>
            </a:r>
            <a:br>
              <a:rPr altLang="en-US"/>
            </a:br>
            <a:r>
              <a:rPr altLang="en-US"/>
              <a:t>Issues Management</a:t>
            </a:r>
          </a:p>
        </p:txBody>
      </p:sp>
      <p:sp>
        <p:nvSpPr>
          <p:cNvPr id="16389" name="Rectangle 3">
            <a:extLst>
              <a:ext uri="{FF2B5EF4-FFF2-40B4-BE49-F238E27FC236}">
                <a16:creationId xmlns:a16="http://schemas.microsoft.com/office/drawing/2014/main" id="{16CA8939-858A-AE47-AD1A-225646312B72}"/>
              </a:ext>
            </a:extLst>
          </p:cNvPr>
          <p:cNvSpPr>
            <a:spLocks noGrp="1" noChangeArrowheads="1"/>
          </p:cNvSpPr>
          <p:nvPr>
            <p:ph idx="1"/>
          </p:nvPr>
        </p:nvSpPr>
        <p:spPr>
          <a:xfrm>
            <a:off x="2081213" y="2540001"/>
            <a:ext cx="7886700" cy="3421063"/>
          </a:xfrm>
        </p:spPr>
        <p:txBody>
          <a:bodyPr>
            <a:normAutofit fontScale="92500"/>
          </a:bodyPr>
          <a:lstStyle/>
          <a:p>
            <a:pPr>
              <a:defRPr/>
            </a:pPr>
            <a:r>
              <a:rPr altLang="en-US" dirty="0"/>
              <a:t>Corporations more likely to maintain competitive advantage</a:t>
            </a:r>
          </a:p>
          <a:p>
            <a:pPr>
              <a:defRPr/>
            </a:pPr>
            <a:r>
              <a:rPr altLang="en-US" dirty="0"/>
              <a:t>Behaviour more consistent with societal expectations</a:t>
            </a:r>
          </a:p>
          <a:p>
            <a:pPr>
              <a:defRPr/>
            </a:pPr>
            <a:r>
              <a:rPr altLang="en-US" dirty="0"/>
              <a:t>Less likely to make a serious social or ethical mistake</a:t>
            </a:r>
          </a:p>
          <a:p>
            <a:pPr>
              <a:defRPr/>
            </a:pPr>
            <a:r>
              <a:rPr altLang="en-US" dirty="0"/>
              <a:t>Detect issues earlier and develop appropriate responses</a:t>
            </a:r>
          </a:p>
          <a:p>
            <a:pPr>
              <a:defRPr/>
            </a:pPr>
            <a:r>
              <a:rPr altLang="en-US" dirty="0"/>
              <a:t>Reduces vulnerability and enhances credibility</a:t>
            </a:r>
          </a:p>
        </p:txBody>
      </p:sp>
      <p:sp>
        <p:nvSpPr>
          <p:cNvPr id="39939" name="Footer Placeholder 5">
            <a:extLst>
              <a:ext uri="{FF2B5EF4-FFF2-40B4-BE49-F238E27FC236}">
                <a16:creationId xmlns:a16="http://schemas.microsoft.com/office/drawing/2014/main" id="{B6B8AB98-90F3-1E4F-9C7B-5E1F42A03A24}"/>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39940" name="Slide Number Placeholder 7">
            <a:extLst>
              <a:ext uri="{FF2B5EF4-FFF2-40B4-BE49-F238E27FC236}">
                <a16:creationId xmlns:a16="http://schemas.microsoft.com/office/drawing/2014/main" id="{662A4D75-3852-3C43-A796-7EE7AE4225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283057CB-B858-1E40-9434-0BA773D01D5D}" type="slidenum">
              <a:rPr lang="en-CA" altLang="en-US" b="0" smtClean="0">
                <a:solidFill>
                  <a:srgbClr val="898989"/>
                </a:solidFill>
                <a:latin typeface="Times New Roman" panose="02020603050405020304" pitchFamily="18" charset="0"/>
              </a:rPr>
              <a:pPr/>
              <a:t>10</a:t>
            </a:fld>
            <a:endParaRPr lang="en-CA" altLang="en-US" b="0">
              <a:solidFill>
                <a:srgbClr val="898989"/>
              </a:solidFill>
              <a:latin typeface="Times New Roman" panose="02020603050405020304" pitchFamily="18" charset="0"/>
            </a:endParaRPr>
          </a:p>
        </p:txBody>
      </p:sp>
    </p:spTree>
    <p:extLst>
      <p:ext uri="{BB962C8B-B14F-4D97-AF65-F5344CB8AC3E}">
        <p14:creationId xmlns:p14="http://schemas.microsoft.com/office/powerpoint/2010/main" val="1276689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640188FE-36BE-C34B-989B-32EF7A85107C}"/>
              </a:ext>
            </a:extLst>
          </p:cNvPr>
          <p:cNvSpPr>
            <a:spLocks noGrp="1" noChangeArrowheads="1"/>
          </p:cNvSpPr>
          <p:nvPr>
            <p:ph type="title"/>
          </p:nvPr>
        </p:nvSpPr>
        <p:spPr>
          <a:xfrm>
            <a:off x="2286000" y="304800"/>
            <a:ext cx="6440488" cy="685800"/>
          </a:xfrm>
        </p:spPr>
        <p:txBody>
          <a:bodyPr>
            <a:normAutofit fontScale="90000"/>
          </a:bodyPr>
          <a:lstStyle/>
          <a:p>
            <a:pPr>
              <a:defRPr/>
            </a:pPr>
            <a:r>
              <a:rPr altLang="en-US"/>
              <a:t>Stakeholder</a:t>
            </a:r>
            <a:r>
              <a:rPr lang="en-US" altLang="en-US"/>
              <a:t> and Issue </a:t>
            </a:r>
            <a:r>
              <a:rPr altLang="en-US"/>
              <a:t>Analysis</a:t>
            </a:r>
          </a:p>
        </p:txBody>
      </p:sp>
      <p:sp>
        <p:nvSpPr>
          <p:cNvPr id="40963" name="Rectangle 3">
            <a:extLst>
              <a:ext uri="{FF2B5EF4-FFF2-40B4-BE49-F238E27FC236}">
                <a16:creationId xmlns:a16="http://schemas.microsoft.com/office/drawing/2014/main" id="{DA438967-55BD-244E-84C9-22FA2D929173}"/>
              </a:ext>
            </a:extLst>
          </p:cNvPr>
          <p:cNvSpPr>
            <a:spLocks noGrp="1" noChangeArrowheads="1"/>
          </p:cNvSpPr>
          <p:nvPr>
            <p:ph idx="1"/>
          </p:nvPr>
        </p:nvSpPr>
        <p:spPr>
          <a:xfrm>
            <a:off x="1943100" y="1981200"/>
            <a:ext cx="8305800" cy="4351338"/>
          </a:xfrm>
        </p:spPr>
        <p:txBody>
          <a:bodyPr/>
          <a:lstStyle/>
          <a:p>
            <a:pPr>
              <a:spcBef>
                <a:spcPts val="1200"/>
              </a:spcBef>
              <a:defRPr/>
            </a:pPr>
            <a:r>
              <a:rPr lang="en-US" b="1" dirty="0"/>
              <a:t>Stakeholder engagement </a:t>
            </a:r>
            <a:r>
              <a:rPr lang="en-US" dirty="0">
                <a:sym typeface="Wingdings" panose="05000000000000000000" pitchFamily="2" charset="2"/>
              </a:rPr>
              <a:t> efforts by corporation to understand and involve relevant individuals, groups, or organizations by considering their moral concerns</a:t>
            </a:r>
          </a:p>
          <a:p>
            <a:pPr>
              <a:spcBef>
                <a:spcPts val="1200"/>
              </a:spcBef>
              <a:defRPr/>
            </a:pPr>
            <a:r>
              <a:rPr lang="en-US" b="1" dirty="0">
                <a:sym typeface="Wingdings" panose="05000000000000000000" pitchFamily="2" charset="2"/>
              </a:rPr>
              <a:t>Issue analysis </a:t>
            </a:r>
            <a:r>
              <a:rPr lang="en-US" dirty="0">
                <a:sym typeface="Wingdings" panose="05000000000000000000" pitchFamily="2" charset="2"/>
              </a:rPr>
              <a:t> effort to understand the source, nature, and extent of a question or matter in dispute facing corporation</a:t>
            </a:r>
          </a:p>
          <a:p>
            <a:pPr lvl="1">
              <a:spcBef>
                <a:spcPts val="1200"/>
              </a:spcBef>
              <a:defRPr/>
            </a:pPr>
            <a:r>
              <a:rPr lang="en-US" dirty="0">
                <a:sym typeface="Wingdings" panose="05000000000000000000" pitchFamily="2" charset="2"/>
              </a:rPr>
              <a:t>Will result in addressing or resolving the matter</a:t>
            </a:r>
            <a:endParaRPr lang="en-US" dirty="0"/>
          </a:p>
        </p:txBody>
      </p:sp>
      <p:sp>
        <p:nvSpPr>
          <p:cNvPr id="13315" name="Footer Placeholder 5">
            <a:extLst>
              <a:ext uri="{FF2B5EF4-FFF2-40B4-BE49-F238E27FC236}">
                <a16:creationId xmlns:a16="http://schemas.microsoft.com/office/drawing/2014/main" id="{94793041-F3F6-144C-9F34-5956D3443B6B}"/>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3316" name="Slide Number Placeholder 6">
            <a:extLst>
              <a:ext uri="{FF2B5EF4-FFF2-40B4-BE49-F238E27FC236}">
                <a16:creationId xmlns:a16="http://schemas.microsoft.com/office/drawing/2014/main" id="{AAAC631C-8042-1643-B619-A8F033AEFEE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D17872B4-DC78-3048-916E-6E5A12307047}" type="slidenum">
              <a:rPr lang="en-CA" altLang="en-US" b="0" smtClean="0">
                <a:solidFill>
                  <a:srgbClr val="898989"/>
                </a:solidFill>
                <a:latin typeface="Times New Roman" panose="02020603050405020304" pitchFamily="18" charset="0"/>
              </a:rPr>
              <a:pPr/>
              <a:t>11</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B25CCCB6-EA0B-9547-9DD5-E507F46B88BF}"/>
              </a:ext>
            </a:extLst>
          </p:cNvPr>
          <p:cNvSpPr>
            <a:spLocks noGrp="1" noChangeArrowheads="1"/>
          </p:cNvSpPr>
          <p:nvPr>
            <p:ph type="title"/>
          </p:nvPr>
        </p:nvSpPr>
        <p:spPr>
          <a:xfrm>
            <a:off x="2057400" y="609600"/>
            <a:ext cx="6440488" cy="685800"/>
          </a:xfrm>
        </p:spPr>
        <p:txBody>
          <a:bodyPr>
            <a:normAutofit fontScale="90000"/>
          </a:bodyPr>
          <a:lstStyle/>
          <a:p>
            <a:pPr>
              <a:defRPr/>
            </a:pPr>
            <a:r>
              <a:rPr lang="en-US" altLang="en-US"/>
              <a:t>Basic Stakeholder Analysis</a:t>
            </a:r>
            <a:endParaRPr altLang="en-US"/>
          </a:p>
        </p:txBody>
      </p:sp>
      <p:sp>
        <p:nvSpPr>
          <p:cNvPr id="40963" name="Rectangle 3">
            <a:extLst>
              <a:ext uri="{FF2B5EF4-FFF2-40B4-BE49-F238E27FC236}">
                <a16:creationId xmlns:a16="http://schemas.microsoft.com/office/drawing/2014/main" id="{E0B6EAF9-5307-F14A-832B-16D80DA38E03}"/>
              </a:ext>
            </a:extLst>
          </p:cNvPr>
          <p:cNvSpPr>
            <a:spLocks noGrp="1" noChangeArrowheads="1"/>
          </p:cNvSpPr>
          <p:nvPr>
            <p:ph idx="1"/>
          </p:nvPr>
        </p:nvSpPr>
        <p:spPr>
          <a:xfrm>
            <a:off x="1943100" y="1981200"/>
            <a:ext cx="8305800" cy="4351338"/>
          </a:xfrm>
        </p:spPr>
        <p:txBody>
          <a:bodyPr/>
          <a:lstStyle/>
          <a:p>
            <a:pPr>
              <a:spcBef>
                <a:spcPts val="1200"/>
              </a:spcBef>
              <a:defRPr/>
            </a:pPr>
            <a:r>
              <a:rPr lang="en-US" dirty="0"/>
              <a:t>Corporations can increase understanding of stakeholders by asking the following:</a:t>
            </a:r>
          </a:p>
          <a:p>
            <a:pPr marL="914400" lvl="1" indent="-457200">
              <a:spcBef>
                <a:spcPts val="1200"/>
              </a:spcBef>
              <a:buFont typeface="+mj-lt"/>
              <a:buAutoNum type="arabicPeriod"/>
              <a:defRPr/>
            </a:pPr>
            <a:r>
              <a:rPr lang="en-US" dirty="0"/>
              <a:t>Who are our stakeholders?</a:t>
            </a:r>
          </a:p>
          <a:p>
            <a:pPr marL="914400" lvl="1" indent="-457200">
              <a:spcBef>
                <a:spcPts val="1200"/>
              </a:spcBef>
              <a:buFont typeface="+mj-lt"/>
              <a:buAutoNum type="arabicPeriod"/>
              <a:defRPr/>
            </a:pPr>
            <a:r>
              <a:rPr lang="en-US" dirty="0"/>
              <a:t>What are their stakes?</a:t>
            </a:r>
          </a:p>
          <a:p>
            <a:pPr marL="914400" lvl="1" indent="-457200">
              <a:spcBef>
                <a:spcPts val="1200"/>
              </a:spcBef>
              <a:buFont typeface="+mj-lt"/>
              <a:buAutoNum type="arabicPeriod"/>
              <a:defRPr/>
            </a:pPr>
            <a:r>
              <a:rPr lang="en-US" dirty="0"/>
              <a:t>What opportunities and challenges are presented to our firm?</a:t>
            </a:r>
          </a:p>
          <a:p>
            <a:pPr marL="914400" lvl="1" indent="-457200">
              <a:spcBef>
                <a:spcPts val="1200"/>
              </a:spcBef>
              <a:buFont typeface="+mj-lt"/>
              <a:buAutoNum type="arabicPeriod"/>
              <a:defRPr/>
            </a:pPr>
            <a:r>
              <a:rPr lang="en-US" dirty="0"/>
              <a:t>What responsibilities does our firm have to all its stakeholders?</a:t>
            </a:r>
          </a:p>
          <a:p>
            <a:pPr marL="914400" lvl="1" indent="-457200">
              <a:spcBef>
                <a:spcPts val="1200"/>
              </a:spcBef>
              <a:buFont typeface="+mj-lt"/>
              <a:buAutoNum type="arabicPeriod"/>
              <a:defRPr/>
            </a:pPr>
            <a:r>
              <a:rPr lang="en-US" dirty="0"/>
              <a:t>What strategies or actions should our firm use deal with stakeholder challenges and opportunities?</a:t>
            </a:r>
          </a:p>
        </p:txBody>
      </p:sp>
      <p:sp>
        <p:nvSpPr>
          <p:cNvPr id="15363" name="Footer Placeholder 5">
            <a:extLst>
              <a:ext uri="{FF2B5EF4-FFF2-40B4-BE49-F238E27FC236}">
                <a16:creationId xmlns:a16="http://schemas.microsoft.com/office/drawing/2014/main" id="{E27FFC82-2122-4A43-9B9C-499069CBB2AA}"/>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5364" name="Slide Number Placeholder 6">
            <a:extLst>
              <a:ext uri="{FF2B5EF4-FFF2-40B4-BE49-F238E27FC236}">
                <a16:creationId xmlns:a16="http://schemas.microsoft.com/office/drawing/2014/main" id="{91FC8633-F261-4245-A51C-81BC499D7CD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D8309F25-BCEF-6644-8C36-B6259E57FCF4}" type="slidenum">
              <a:rPr lang="en-CA" altLang="en-US" b="0" smtClean="0">
                <a:solidFill>
                  <a:srgbClr val="898989"/>
                </a:solidFill>
                <a:latin typeface="Times New Roman" panose="02020603050405020304" pitchFamily="18" charset="0"/>
              </a:rPr>
              <a:pPr/>
              <a:t>12</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99E834A3-7B05-5F46-9752-0F7C5E14FDE4}"/>
              </a:ext>
            </a:extLst>
          </p:cNvPr>
          <p:cNvSpPr>
            <a:spLocks noGrp="1" noChangeArrowheads="1"/>
          </p:cNvSpPr>
          <p:nvPr>
            <p:ph type="title"/>
          </p:nvPr>
        </p:nvSpPr>
        <p:spPr>
          <a:xfrm>
            <a:off x="2209800" y="381000"/>
            <a:ext cx="6858000" cy="685800"/>
          </a:xfrm>
        </p:spPr>
        <p:txBody>
          <a:bodyPr>
            <a:normAutofit fontScale="90000"/>
          </a:bodyPr>
          <a:lstStyle/>
          <a:p>
            <a:pPr>
              <a:defRPr/>
            </a:pPr>
            <a:r>
              <a:rPr altLang="en-US"/>
              <a:t>Stakeholder Matrix </a:t>
            </a:r>
            <a:br>
              <a:rPr lang="en-US" altLang="en-US"/>
            </a:br>
            <a:r>
              <a:rPr altLang="en-US"/>
              <a:t>Mapping</a:t>
            </a:r>
          </a:p>
        </p:txBody>
      </p:sp>
      <p:sp>
        <p:nvSpPr>
          <p:cNvPr id="8197" name="Rectangle 3">
            <a:extLst>
              <a:ext uri="{FF2B5EF4-FFF2-40B4-BE49-F238E27FC236}">
                <a16:creationId xmlns:a16="http://schemas.microsoft.com/office/drawing/2014/main" id="{A0D6F89E-D333-CF45-B60C-CF08E04873BF}"/>
              </a:ext>
            </a:extLst>
          </p:cNvPr>
          <p:cNvSpPr>
            <a:spLocks noGrp="1" noChangeArrowheads="1"/>
          </p:cNvSpPr>
          <p:nvPr>
            <p:ph idx="1"/>
          </p:nvPr>
        </p:nvSpPr>
        <p:spPr>
          <a:xfrm>
            <a:off x="1905000" y="2057401"/>
            <a:ext cx="8382000" cy="3649663"/>
          </a:xfrm>
        </p:spPr>
        <p:txBody>
          <a:bodyPr>
            <a:normAutofit fontScale="92500"/>
          </a:bodyPr>
          <a:lstStyle/>
          <a:p>
            <a:pPr>
              <a:spcBef>
                <a:spcPts val="1200"/>
              </a:spcBef>
              <a:defRPr/>
            </a:pPr>
            <a:r>
              <a:rPr altLang="en-US" b="1" dirty="0"/>
              <a:t>Matrix </a:t>
            </a:r>
            <a:r>
              <a:rPr lang="en-US" altLang="en-US" b="1" dirty="0"/>
              <a:t>m</a:t>
            </a:r>
            <a:r>
              <a:rPr altLang="en-US" b="1" dirty="0" err="1"/>
              <a:t>apping</a:t>
            </a:r>
            <a:r>
              <a:rPr lang="en-US" altLang="en-US" b="1" dirty="0"/>
              <a:t> </a:t>
            </a:r>
            <a:r>
              <a:rPr lang="en-US" altLang="en-US" b="1" dirty="0">
                <a:sym typeface="Wingdings" panose="05000000000000000000" pitchFamily="2" charset="2"/>
              </a:rPr>
              <a:t> t</a:t>
            </a:r>
            <a:r>
              <a:rPr altLang="en-US" dirty="0" err="1"/>
              <a:t>echnique</a:t>
            </a:r>
            <a:r>
              <a:rPr altLang="en-US" dirty="0"/>
              <a:t> of categorizing an organization’s stakeholders by their influence according to two variables and plotting them on a two-by-two matrix: </a:t>
            </a:r>
          </a:p>
          <a:p>
            <a:pPr lvl="1">
              <a:spcBef>
                <a:spcPts val="1200"/>
              </a:spcBef>
              <a:defRPr/>
            </a:pPr>
            <a:r>
              <a:rPr lang="en-CA" altLang="en-US" b="1" dirty="0"/>
              <a:t>Y Axis</a:t>
            </a:r>
            <a:r>
              <a:rPr lang="en-CA" altLang="en-US" dirty="0"/>
              <a:t>: Oppose or support corporation</a:t>
            </a:r>
          </a:p>
          <a:p>
            <a:pPr lvl="1">
              <a:spcBef>
                <a:spcPts val="1200"/>
              </a:spcBef>
              <a:defRPr/>
            </a:pPr>
            <a:r>
              <a:rPr lang="en-CA" altLang="en-US" b="1" dirty="0"/>
              <a:t>X Axis</a:t>
            </a:r>
            <a:r>
              <a:rPr lang="en-CA" altLang="en-US" dirty="0"/>
              <a:t>: Importance of stakeholders</a:t>
            </a:r>
          </a:p>
          <a:p>
            <a:pPr>
              <a:spcBef>
                <a:spcPts val="1200"/>
              </a:spcBef>
              <a:defRPr/>
            </a:pPr>
            <a:r>
              <a:rPr altLang="en-US" dirty="0"/>
              <a:t>Allows managers to:</a:t>
            </a:r>
          </a:p>
          <a:p>
            <a:pPr lvl="1">
              <a:spcBef>
                <a:spcPts val="1200"/>
              </a:spcBef>
              <a:defRPr/>
            </a:pPr>
            <a:r>
              <a:rPr lang="en-CA" altLang="en-US" dirty="0"/>
              <a:t>Assess power of stakeholders to achieve their demands </a:t>
            </a:r>
          </a:p>
          <a:p>
            <a:pPr lvl="1">
              <a:spcBef>
                <a:spcPts val="1200"/>
              </a:spcBef>
              <a:defRPr/>
            </a:pPr>
            <a:r>
              <a:rPr lang="en-CA" altLang="en-US" dirty="0"/>
              <a:t>Whether they have means or resources to influence </a:t>
            </a:r>
          </a:p>
        </p:txBody>
      </p:sp>
      <p:sp>
        <p:nvSpPr>
          <p:cNvPr id="19459" name="Footer Placeholder 5">
            <a:extLst>
              <a:ext uri="{FF2B5EF4-FFF2-40B4-BE49-F238E27FC236}">
                <a16:creationId xmlns:a16="http://schemas.microsoft.com/office/drawing/2014/main" id="{431CB78C-CD26-E744-8A9D-82A36B4B3EF5}"/>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9460" name="Slide Number Placeholder 6">
            <a:extLst>
              <a:ext uri="{FF2B5EF4-FFF2-40B4-BE49-F238E27FC236}">
                <a16:creationId xmlns:a16="http://schemas.microsoft.com/office/drawing/2014/main" id="{C71CCC3E-3F23-064D-B86D-9BC5F67A4FC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7D4F32EC-ED31-C340-82B4-277943CAD274}" type="slidenum">
              <a:rPr lang="en-CA" altLang="en-US" b="0" smtClean="0">
                <a:solidFill>
                  <a:srgbClr val="898989"/>
                </a:solidFill>
                <a:latin typeface="Times New Roman" panose="02020603050405020304" pitchFamily="18" charset="0"/>
              </a:rPr>
              <a:pPr/>
              <a:t>13</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71613127-D8C4-534A-9E91-08A90981C866}"/>
              </a:ext>
            </a:extLst>
          </p:cNvPr>
          <p:cNvSpPr>
            <a:spLocks noGrp="1" noChangeArrowheads="1"/>
          </p:cNvSpPr>
          <p:nvPr>
            <p:ph type="title"/>
          </p:nvPr>
        </p:nvSpPr>
        <p:spPr>
          <a:xfrm>
            <a:off x="2495550" y="382588"/>
            <a:ext cx="6858000" cy="685800"/>
          </a:xfrm>
        </p:spPr>
        <p:txBody>
          <a:bodyPr>
            <a:normAutofit fontScale="90000"/>
          </a:bodyPr>
          <a:lstStyle/>
          <a:p>
            <a:pPr>
              <a:defRPr/>
            </a:pPr>
            <a:r>
              <a:rPr altLang="en-US"/>
              <a:t>Stakeholder</a:t>
            </a:r>
            <a:r>
              <a:rPr lang="en-US" altLang="en-US"/>
              <a:t> </a:t>
            </a:r>
            <a:r>
              <a:rPr altLang="en-US"/>
              <a:t>Matrix </a:t>
            </a:r>
            <a:br>
              <a:rPr lang="en-US" altLang="en-US"/>
            </a:br>
            <a:r>
              <a:rPr altLang="en-US"/>
              <a:t>Mapping</a:t>
            </a:r>
            <a:r>
              <a:rPr lang="en-US" altLang="en-US"/>
              <a:t> Cont’d…</a:t>
            </a:r>
            <a:endParaRPr altLang="en-US"/>
          </a:p>
        </p:txBody>
      </p:sp>
      <p:sp>
        <p:nvSpPr>
          <p:cNvPr id="6" name="Content Placeholder 5">
            <a:extLst>
              <a:ext uri="{FF2B5EF4-FFF2-40B4-BE49-F238E27FC236}">
                <a16:creationId xmlns:a16="http://schemas.microsoft.com/office/drawing/2014/main" id="{154BB95C-4BAC-F64F-9660-27C63A056ECB}"/>
              </a:ext>
            </a:extLst>
          </p:cNvPr>
          <p:cNvSpPr>
            <a:spLocks noGrp="1"/>
          </p:cNvSpPr>
          <p:nvPr>
            <p:ph idx="1"/>
          </p:nvPr>
        </p:nvSpPr>
        <p:spPr>
          <a:xfrm>
            <a:off x="1981200" y="2235201"/>
            <a:ext cx="8229600" cy="3897313"/>
          </a:xfrm>
        </p:spPr>
        <p:txBody>
          <a:bodyPr/>
          <a:lstStyle/>
          <a:p>
            <a:pPr>
              <a:spcBef>
                <a:spcPts val="1200"/>
              </a:spcBef>
              <a:defRPr/>
            </a:pPr>
            <a:r>
              <a:rPr dirty="0"/>
              <a:t>Four categories of stakeholders result from this analysis:</a:t>
            </a:r>
            <a:endParaRPr sz="2400" dirty="0"/>
          </a:p>
          <a:p>
            <a:pPr lvl="1">
              <a:spcBef>
                <a:spcPts val="1200"/>
              </a:spcBef>
              <a:defRPr/>
            </a:pPr>
            <a:r>
              <a:rPr b="1" i="1" dirty="0"/>
              <a:t>Problematic stakeholders - </a:t>
            </a:r>
            <a:r>
              <a:rPr dirty="0"/>
              <a:t>those who would oppose the organization’s course of action and are relatively unimportant to the organization</a:t>
            </a:r>
          </a:p>
          <a:p>
            <a:pPr lvl="1">
              <a:spcBef>
                <a:spcPts val="1200"/>
              </a:spcBef>
              <a:defRPr/>
            </a:pPr>
            <a:r>
              <a:rPr b="1" i="1" dirty="0"/>
              <a:t>Antagonistic stakeholders - </a:t>
            </a:r>
            <a:r>
              <a:rPr dirty="0"/>
              <a:t>those who would oppose </a:t>
            </a:r>
            <a:r>
              <a:rPr lang="en-US" dirty="0"/>
              <a:t>or be hostile to </a:t>
            </a:r>
            <a:r>
              <a:rPr dirty="0"/>
              <a:t>the organization’s course of action and are very important to the organization</a:t>
            </a:r>
          </a:p>
        </p:txBody>
      </p:sp>
      <p:sp>
        <p:nvSpPr>
          <p:cNvPr id="23555" name="Footer Placeholder 6">
            <a:extLst>
              <a:ext uri="{FF2B5EF4-FFF2-40B4-BE49-F238E27FC236}">
                <a16:creationId xmlns:a16="http://schemas.microsoft.com/office/drawing/2014/main" id="{5279EB99-8077-614C-B242-F24E0458407C}"/>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3556" name="Slide Number Placeholder 7">
            <a:extLst>
              <a:ext uri="{FF2B5EF4-FFF2-40B4-BE49-F238E27FC236}">
                <a16:creationId xmlns:a16="http://schemas.microsoft.com/office/drawing/2014/main" id="{EF2C0758-A39C-F94F-B0E3-3E4179E9109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69002F0C-7991-0147-8E75-CCB585280268}" type="slidenum">
              <a:rPr lang="en-CA" altLang="en-US" b="0" smtClean="0">
                <a:solidFill>
                  <a:srgbClr val="898989"/>
                </a:solidFill>
                <a:latin typeface="Times New Roman" panose="02020603050405020304" pitchFamily="18" charset="0"/>
              </a:rPr>
              <a:pPr/>
              <a:t>14</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7F6D4924-3791-3B46-873D-235A1994E0A1}"/>
              </a:ext>
            </a:extLst>
          </p:cNvPr>
          <p:cNvSpPr>
            <a:spLocks noGrp="1" noChangeArrowheads="1"/>
          </p:cNvSpPr>
          <p:nvPr>
            <p:ph type="title"/>
          </p:nvPr>
        </p:nvSpPr>
        <p:spPr>
          <a:xfrm>
            <a:off x="2495550" y="382588"/>
            <a:ext cx="6858000" cy="685800"/>
          </a:xfrm>
        </p:spPr>
        <p:txBody>
          <a:bodyPr>
            <a:normAutofit fontScale="90000"/>
          </a:bodyPr>
          <a:lstStyle/>
          <a:p>
            <a:pPr>
              <a:defRPr/>
            </a:pPr>
            <a:r>
              <a:rPr altLang="en-US"/>
              <a:t>Stakeholder</a:t>
            </a:r>
            <a:r>
              <a:rPr lang="en-US" altLang="en-US"/>
              <a:t> </a:t>
            </a:r>
            <a:r>
              <a:rPr altLang="en-US"/>
              <a:t>Matrix </a:t>
            </a:r>
            <a:br>
              <a:rPr lang="en-US" altLang="en-US"/>
            </a:br>
            <a:r>
              <a:rPr altLang="en-US"/>
              <a:t>Mapping</a:t>
            </a:r>
            <a:r>
              <a:rPr lang="en-US" altLang="en-US"/>
              <a:t> Cont’d…</a:t>
            </a:r>
            <a:endParaRPr altLang="en-US"/>
          </a:p>
        </p:txBody>
      </p:sp>
      <p:sp>
        <p:nvSpPr>
          <p:cNvPr id="6" name="Content Placeholder 5">
            <a:extLst>
              <a:ext uri="{FF2B5EF4-FFF2-40B4-BE49-F238E27FC236}">
                <a16:creationId xmlns:a16="http://schemas.microsoft.com/office/drawing/2014/main" id="{8EDFA421-171F-CE41-A122-FD30CF04690B}"/>
              </a:ext>
            </a:extLst>
          </p:cNvPr>
          <p:cNvSpPr>
            <a:spLocks noGrp="1"/>
          </p:cNvSpPr>
          <p:nvPr>
            <p:ph idx="1"/>
          </p:nvPr>
        </p:nvSpPr>
        <p:spPr>
          <a:xfrm>
            <a:off x="1981200" y="2235201"/>
            <a:ext cx="8229600" cy="3897313"/>
          </a:xfrm>
        </p:spPr>
        <p:txBody>
          <a:bodyPr/>
          <a:lstStyle/>
          <a:p>
            <a:pPr lvl="1">
              <a:spcBef>
                <a:spcPts val="1200"/>
              </a:spcBef>
              <a:defRPr/>
            </a:pPr>
            <a:r>
              <a:rPr lang="en-US" b="1" i="1" dirty="0"/>
              <a:t>Low priority stakeholders - </a:t>
            </a:r>
            <a:r>
              <a:rPr lang="en-US" dirty="0"/>
              <a:t>those</a:t>
            </a:r>
            <a:r>
              <a:rPr lang="en-US" b="1" dirty="0"/>
              <a:t> </a:t>
            </a:r>
            <a:r>
              <a:rPr lang="en-US" dirty="0"/>
              <a:t>who support the organization’s course of action and are relatively unimportant to the organization.</a:t>
            </a:r>
          </a:p>
          <a:p>
            <a:pPr lvl="1">
              <a:spcBef>
                <a:spcPts val="1200"/>
              </a:spcBef>
              <a:defRPr/>
            </a:pPr>
            <a:r>
              <a:rPr lang="en-US" b="1" i="1" dirty="0"/>
              <a:t>Supporter stakeholders - </a:t>
            </a:r>
            <a:r>
              <a:rPr lang="en-US" dirty="0"/>
              <a:t>those who would support the organization’s course of action and are important to the organization</a:t>
            </a:r>
          </a:p>
          <a:p>
            <a:pPr>
              <a:spcBef>
                <a:spcPts val="1200"/>
              </a:spcBef>
              <a:defRPr/>
            </a:pPr>
            <a:r>
              <a:rPr lang="en-US" dirty="0"/>
              <a:t>After categorization complete, managers can develop tactics and strategies to most appropriately deal with each stakeholder</a:t>
            </a:r>
          </a:p>
        </p:txBody>
      </p:sp>
      <p:sp>
        <p:nvSpPr>
          <p:cNvPr id="25603" name="Footer Placeholder 6">
            <a:extLst>
              <a:ext uri="{FF2B5EF4-FFF2-40B4-BE49-F238E27FC236}">
                <a16:creationId xmlns:a16="http://schemas.microsoft.com/office/drawing/2014/main" id="{43EFAE8E-5C6A-8042-B280-02F4FB170BA6}"/>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5604" name="Slide Number Placeholder 7">
            <a:extLst>
              <a:ext uri="{FF2B5EF4-FFF2-40B4-BE49-F238E27FC236}">
                <a16:creationId xmlns:a16="http://schemas.microsoft.com/office/drawing/2014/main" id="{1E989889-0B51-A748-A287-E978CC2C853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4- </a:t>
            </a:r>
            <a:fld id="{65661522-59B6-0F4A-AFEA-E4444D6B4411}" type="slidenum">
              <a:rPr lang="en-CA" altLang="en-US" b="0" smtClean="0">
                <a:solidFill>
                  <a:srgbClr val="898989"/>
                </a:solidFill>
                <a:latin typeface="Times New Roman" panose="02020603050405020304" pitchFamily="18" charset="0"/>
              </a:rPr>
              <a:pPr/>
              <a:t>15</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2BE8-D45B-6445-AA04-4F4914890547}"/>
              </a:ext>
            </a:extLst>
          </p:cNvPr>
          <p:cNvSpPr>
            <a:spLocks noGrp="1"/>
          </p:cNvSpPr>
          <p:nvPr>
            <p:ph type="title"/>
          </p:nvPr>
        </p:nvSpPr>
        <p:spPr>
          <a:xfrm>
            <a:off x="3318641" y="1531774"/>
            <a:ext cx="10515600" cy="1325563"/>
          </a:xfrm>
        </p:spPr>
        <p:txBody>
          <a:bodyPr>
            <a:normAutofit/>
          </a:bodyPr>
          <a:lstStyle/>
          <a:p>
            <a:r>
              <a:rPr lang="en-US" sz="5400" dirty="0"/>
              <a:t>Ethics of business</a:t>
            </a:r>
          </a:p>
        </p:txBody>
      </p:sp>
    </p:spTree>
    <p:extLst>
      <p:ext uri="{BB962C8B-B14F-4D97-AF65-F5344CB8AC3E}">
        <p14:creationId xmlns:p14="http://schemas.microsoft.com/office/powerpoint/2010/main" val="2952190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4F989C71-2F4A-F54E-AC13-FEA504B824F8}"/>
              </a:ext>
            </a:extLst>
          </p:cNvPr>
          <p:cNvSpPr>
            <a:spLocks noGrp="1" noChangeArrowheads="1"/>
          </p:cNvSpPr>
          <p:nvPr>
            <p:ph type="title"/>
          </p:nvPr>
        </p:nvSpPr>
        <p:spPr>
          <a:xfrm>
            <a:off x="2438400" y="365125"/>
            <a:ext cx="6553200" cy="585788"/>
          </a:xfrm>
        </p:spPr>
        <p:txBody>
          <a:bodyPr>
            <a:normAutofit fontScale="90000"/>
          </a:bodyPr>
          <a:lstStyle/>
          <a:p>
            <a:pPr eaLnBrk="1" hangingPunct="1">
              <a:defRPr/>
            </a:pPr>
            <a:r>
              <a:rPr altLang="en-US"/>
              <a:t>Introducing the </a:t>
            </a:r>
            <a:br>
              <a:rPr altLang="en-US"/>
            </a:br>
            <a:r>
              <a:rPr altLang="en-US"/>
              <a:t>Ethics of Business </a:t>
            </a:r>
          </a:p>
        </p:txBody>
      </p:sp>
      <p:sp>
        <p:nvSpPr>
          <p:cNvPr id="5125" name="Rectangle 3">
            <a:extLst>
              <a:ext uri="{FF2B5EF4-FFF2-40B4-BE49-F238E27FC236}">
                <a16:creationId xmlns:a16="http://schemas.microsoft.com/office/drawing/2014/main" id="{6CE21F16-D118-CA4C-94A2-5AAF8A95AB03}"/>
              </a:ext>
            </a:extLst>
          </p:cNvPr>
          <p:cNvSpPr>
            <a:spLocks noGrp="1" noChangeArrowheads="1"/>
          </p:cNvSpPr>
          <p:nvPr>
            <p:ph idx="1"/>
          </p:nvPr>
        </p:nvSpPr>
        <p:spPr>
          <a:xfrm>
            <a:off x="1981200" y="2312989"/>
            <a:ext cx="7886700" cy="4351337"/>
          </a:xfrm>
        </p:spPr>
        <p:txBody>
          <a:bodyPr/>
          <a:lstStyle/>
          <a:p>
            <a:pPr>
              <a:spcBef>
                <a:spcPts val="1200"/>
              </a:spcBef>
              <a:defRPr/>
            </a:pPr>
            <a:r>
              <a:rPr altLang="en-US" b="1" dirty="0"/>
              <a:t>Business ethics </a:t>
            </a:r>
            <a:r>
              <a:rPr altLang="en-US" dirty="0">
                <a:sym typeface="Wingdings" panose="05000000000000000000" pitchFamily="2" charset="2"/>
              </a:rPr>
              <a:t> rules, standards, codes, or principles that provide guidelines for morally right behaviour and truthfulness in specific situations</a:t>
            </a:r>
            <a:endParaRPr altLang="en-US" dirty="0"/>
          </a:p>
          <a:p>
            <a:pPr lvl="1">
              <a:spcBef>
                <a:spcPts val="1200"/>
              </a:spcBef>
              <a:defRPr/>
            </a:pPr>
            <a:r>
              <a:rPr lang="en-CA" altLang="en-US" dirty="0"/>
              <a:t>Means different things to different managers</a:t>
            </a:r>
          </a:p>
        </p:txBody>
      </p:sp>
      <p:sp>
        <p:nvSpPr>
          <p:cNvPr id="11267" name="Footer Placeholder 1">
            <a:extLst>
              <a:ext uri="{FF2B5EF4-FFF2-40B4-BE49-F238E27FC236}">
                <a16:creationId xmlns:a16="http://schemas.microsoft.com/office/drawing/2014/main" id="{8A6992C4-9739-BF44-95DF-8BDD500A1F20}"/>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11268" name="Slide Number Placeholder 2">
            <a:extLst>
              <a:ext uri="{FF2B5EF4-FFF2-40B4-BE49-F238E27FC236}">
                <a16:creationId xmlns:a16="http://schemas.microsoft.com/office/drawing/2014/main" id="{8F61A782-BF05-814D-8B3D-060A3A0E7DC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99577F29-A089-8149-903B-E6842E873862}" type="slidenum">
              <a:rPr lang="en-CA" altLang="en-US" b="0" smtClean="0">
                <a:solidFill>
                  <a:srgbClr val="898989"/>
                </a:solidFill>
                <a:latin typeface="Times New Roman" panose="02020603050405020304" pitchFamily="18" charset="0"/>
              </a:rPr>
              <a:pPr/>
              <a:t>17</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B580E7EA-6E65-2F4C-90E1-AE5A4D6C9076}"/>
              </a:ext>
            </a:extLst>
          </p:cNvPr>
          <p:cNvSpPr>
            <a:spLocks noGrp="1" noChangeArrowheads="1"/>
          </p:cNvSpPr>
          <p:nvPr>
            <p:ph type="title"/>
          </p:nvPr>
        </p:nvSpPr>
        <p:spPr>
          <a:xfrm>
            <a:off x="1981200" y="533400"/>
            <a:ext cx="7162800" cy="585788"/>
          </a:xfrm>
        </p:spPr>
        <p:txBody>
          <a:bodyPr>
            <a:normAutofit fontScale="90000"/>
          </a:bodyPr>
          <a:lstStyle/>
          <a:p>
            <a:pPr eaLnBrk="1" hangingPunct="1">
              <a:defRPr/>
            </a:pPr>
            <a:r>
              <a:rPr altLang="en-US"/>
              <a:t>Assessment of Ethical </a:t>
            </a:r>
            <a:br>
              <a:rPr altLang="en-US"/>
            </a:br>
            <a:r>
              <a:rPr altLang="en-US"/>
              <a:t>Implications in Business Decisions</a:t>
            </a:r>
          </a:p>
        </p:txBody>
      </p:sp>
      <p:sp>
        <p:nvSpPr>
          <p:cNvPr id="40963" name="Rectangle 3">
            <a:extLst>
              <a:ext uri="{FF2B5EF4-FFF2-40B4-BE49-F238E27FC236}">
                <a16:creationId xmlns:a16="http://schemas.microsoft.com/office/drawing/2014/main" id="{AF0D9D8C-72EC-0C46-A5EB-8EEBA81EFF1E}"/>
              </a:ext>
            </a:extLst>
          </p:cNvPr>
          <p:cNvSpPr>
            <a:spLocks noGrp="1" noChangeArrowheads="1"/>
          </p:cNvSpPr>
          <p:nvPr>
            <p:ph idx="1"/>
          </p:nvPr>
        </p:nvSpPr>
        <p:spPr>
          <a:xfrm>
            <a:off x="1981200" y="2336800"/>
            <a:ext cx="7886700" cy="4351338"/>
          </a:xfrm>
        </p:spPr>
        <p:txBody>
          <a:bodyPr/>
          <a:lstStyle/>
          <a:p>
            <a:pPr>
              <a:spcBef>
                <a:spcPts val="1200"/>
              </a:spcBef>
              <a:defRPr/>
            </a:pPr>
            <a:r>
              <a:rPr b="1" dirty="0"/>
              <a:t>Value judgments </a:t>
            </a:r>
            <a:r>
              <a:rPr dirty="0">
                <a:sym typeface="Wingdings" panose="05000000000000000000" pitchFamily="2" charset="2"/>
              </a:rPr>
              <a:t> </a:t>
            </a:r>
            <a:r>
              <a:rPr dirty="0"/>
              <a:t>subjective evaluations of what is considered important</a:t>
            </a:r>
          </a:p>
          <a:p>
            <a:pPr lvl="1">
              <a:spcBef>
                <a:spcPts val="1200"/>
              </a:spcBef>
              <a:defRPr/>
            </a:pPr>
            <a:r>
              <a:rPr lang="en-CA" dirty="0"/>
              <a:t>Based on how managers intuitively feel about the goodness or rightness of various goals</a:t>
            </a:r>
          </a:p>
          <a:p>
            <a:pPr>
              <a:spcBef>
                <a:spcPts val="1200"/>
              </a:spcBef>
              <a:defRPr/>
            </a:pPr>
            <a:r>
              <a:rPr b="1" dirty="0"/>
              <a:t>Moral standards </a:t>
            </a:r>
            <a:r>
              <a:rPr b="1" dirty="0">
                <a:sym typeface="Wingdings" panose="05000000000000000000" pitchFamily="2" charset="2"/>
              </a:rPr>
              <a:t></a:t>
            </a:r>
            <a:r>
              <a:rPr dirty="0"/>
              <a:t> the means by which individuals judge their actions and the actions of others</a:t>
            </a:r>
          </a:p>
          <a:p>
            <a:pPr lvl="1">
              <a:spcBef>
                <a:spcPts val="1200"/>
              </a:spcBef>
              <a:defRPr/>
            </a:pPr>
            <a:r>
              <a:rPr lang="en-CA" dirty="0"/>
              <a:t>Based upon accepted behaviour in society</a:t>
            </a:r>
          </a:p>
        </p:txBody>
      </p:sp>
      <p:sp>
        <p:nvSpPr>
          <p:cNvPr id="15363" name="Footer Placeholder 1">
            <a:extLst>
              <a:ext uri="{FF2B5EF4-FFF2-40B4-BE49-F238E27FC236}">
                <a16:creationId xmlns:a16="http://schemas.microsoft.com/office/drawing/2014/main" id="{1B9DF714-F8E3-7045-98BC-0D181B83A935}"/>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15364" name="Slide Number Placeholder 2">
            <a:extLst>
              <a:ext uri="{FF2B5EF4-FFF2-40B4-BE49-F238E27FC236}">
                <a16:creationId xmlns:a16="http://schemas.microsoft.com/office/drawing/2014/main" id="{327B4B49-DEF7-A24E-836F-4F634EA96E4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1A6AFE76-BFE9-7E4D-98D7-1318A228C5C4}" type="slidenum">
              <a:rPr lang="en-CA" altLang="en-US" b="0" smtClean="0">
                <a:solidFill>
                  <a:srgbClr val="898989"/>
                </a:solidFill>
                <a:latin typeface="Times New Roman" panose="02020603050405020304" pitchFamily="18" charset="0"/>
              </a:rPr>
              <a:pPr/>
              <a:t>18</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1E04839A-CD1F-304A-AEA1-186F0C180DF6}"/>
              </a:ext>
            </a:extLst>
          </p:cNvPr>
          <p:cNvSpPr>
            <a:spLocks noGrp="1" noChangeArrowheads="1"/>
          </p:cNvSpPr>
          <p:nvPr>
            <p:ph type="title"/>
          </p:nvPr>
        </p:nvSpPr>
        <p:spPr>
          <a:xfrm>
            <a:off x="2362200" y="228601"/>
            <a:ext cx="6858000" cy="625475"/>
          </a:xfrm>
        </p:spPr>
        <p:txBody>
          <a:bodyPr>
            <a:normAutofit fontScale="90000"/>
          </a:bodyPr>
          <a:lstStyle/>
          <a:p>
            <a:pPr eaLnBrk="1" hangingPunct="1">
              <a:defRPr/>
            </a:pPr>
            <a:r>
              <a:rPr altLang="en-US"/>
              <a:t>Distinguishing among </a:t>
            </a:r>
            <a:br>
              <a:rPr altLang="en-US"/>
            </a:br>
            <a:r>
              <a:rPr altLang="en-US"/>
              <a:t>Values, Morals, and Ethics</a:t>
            </a:r>
            <a:br>
              <a:rPr altLang="en-US" sz="2000"/>
            </a:br>
            <a:br>
              <a:rPr altLang="en-US" sz="2000"/>
            </a:br>
            <a:br>
              <a:rPr altLang="en-US"/>
            </a:br>
            <a:endParaRPr altLang="en-US"/>
          </a:p>
        </p:txBody>
      </p:sp>
      <p:sp>
        <p:nvSpPr>
          <p:cNvPr id="19458" name="Footer Placeholder 1">
            <a:extLst>
              <a:ext uri="{FF2B5EF4-FFF2-40B4-BE49-F238E27FC236}">
                <a16:creationId xmlns:a16="http://schemas.microsoft.com/office/drawing/2014/main" id="{41AF98DD-DFFF-EA47-9BCC-4DDFD97184E7}"/>
              </a:ext>
            </a:extLst>
          </p:cNvPr>
          <p:cNvSpPr>
            <a:spLocks noGrp="1"/>
          </p:cNvSpPr>
          <p:nvPr>
            <p:ph type="ftr" sz="quarter" idx="10"/>
          </p:nvPr>
        </p:nvSpPr>
        <p:spPr bwMode="auto">
          <a:xfrm>
            <a:off x="1570038" y="6481764"/>
            <a:ext cx="338296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19459" name="Slide Number Placeholder 2">
            <a:extLst>
              <a:ext uri="{FF2B5EF4-FFF2-40B4-BE49-F238E27FC236}">
                <a16:creationId xmlns:a16="http://schemas.microsoft.com/office/drawing/2014/main" id="{591D5569-7E4E-0042-855E-F5437E0A1E4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52DD46A5-EB6E-6C47-9786-F7EE175278CD}" type="slidenum">
              <a:rPr lang="en-CA" altLang="en-US" b="0" smtClean="0">
                <a:solidFill>
                  <a:srgbClr val="898989"/>
                </a:solidFill>
                <a:latin typeface="Times New Roman" panose="02020603050405020304" pitchFamily="18" charset="0"/>
              </a:rPr>
              <a:pPr/>
              <a:t>19</a:t>
            </a:fld>
            <a:endParaRPr lang="en-CA" altLang="en-US" b="0">
              <a:solidFill>
                <a:srgbClr val="898989"/>
              </a:solidFill>
              <a:latin typeface="Times New Roman" panose="02020603050405020304" pitchFamily="18" charset="0"/>
            </a:endParaRPr>
          </a:p>
        </p:txBody>
      </p:sp>
      <p:pic>
        <p:nvPicPr>
          <p:cNvPr id="23558" name="Picture 11">
            <a:extLst>
              <a:ext uri="{FF2B5EF4-FFF2-40B4-BE49-F238E27FC236}">
                <a16:creationId xmlns:a16="http://schemas.microsoft.com/office/drawing/2014/main" id="{1C86ED2D-F996-414A-B568-A046E991C6A1}"/>
              </a:ext>
            </a:extLst>
          </p:cNvPr>
          <p:cNvPicPr>
            <a:picLocks noGrp="1" noChangeAspect="1" noChangeArrowheads="1"/>
          </p:cNvPicPr>
          <p:nvPr>
            <p:ph idx="1"/>
          </p:nvPr>
        </p:nvPicPr>
        <p:blipFill>
          <a:blip r:embed="rId3"/>
          <a:srcRect/>
          <a:stretch>
            <a:fillRect/>
          </a:stretch>
        </p:blipFill>
        <p:spPr>
          <a:xfrm>
            <a:off x="1905000" y="2057401"/>
            <a:ext cx="7848600" cy="4487863"/>
          </a:xfrm>
        </p:spPr>
      </p:pic>
      <p:sp>
        <p:nvSpPr>
          <p:cNvPr id="8" name="TextBox 7">
            <a:extLst>
              <a:ext uri="{FF2B5EF4-FFF2-40B4-BE49-F238E27FC236}">
                <a16:creationId xmlns:a16="http://schemas.microsoft.com/office/drawing/2014/main" id="{E2239F7B-8ED6-C84D-9EA9-077422BF6ED3}"/>
              </a:ext>
            </a:extLst>
          </p:cNvPr>
          <p:cNvSpPr txBox="1"/>
          <p:nvPr/>
        </p:nvSpPr>
        <p:spPr>
          <a:xfrm>
            <a:off x="8880475" y="6477000"/>
            <a:ext cx="1423988" cy="369888"/>
          </a:xfrm>
          <a:prstGeom prst="rect">
            <a:avLst/>
          </a:prstGeom>
          <a:noFill/>
        </p:spPr>
        <p:txBody>
          <a:bodyPr>
            <a:spAutoFit/>
          </a:bodyPr>
          <a:lstStyle/>
          <a:p>
            <a:pPr>
              <a:defRPr/>
            </a:pPr>
            <a:r>
              <a:rPr lang="en-US" dirty="0">
                <a:solidFill>
                  <a:srgbClr val="FF0000"/>
                </a:solidFill>
                <a:latin typeface="+mj-lt"/>
              </a:rPr>
              <a:t>TABLE 5.1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0CA00DDB-BBC9-524F-BCEB-76165A80E369}"/>
              </a:ext>
            </a:extLst>
          </p:cNvPr>
          <p:cNvSpPr>
            <a:spLocks noGrp="1" noChangeArrowheads="1"/>
          </p:cNvSpPr>
          <p:nvPr>
            <p:ph type="title"/>
          </p:nvPr>
        </p:nvSpPr>
        <p:spPr>
          <a:xfrm>
            <a:off x="1371600" y="533400"/>
            <a:ext cx="8305800" cy="685800"/>
          </a:xfrm>
        </p:spPr>
        <p:txBody>
          <a:bodyPr>
            <a:normAutofit fontScale="90000"/>
          </a:bodyPr>
          <a:lstStyle/>
          <a:p>
            <a:pPr>
              <a:defRPr/>
            </a:pPr>
            <a:r>
              <a:rPr altLang="en-US"/>
              <a:t>The Stakeholder Concept </a:t>
            </a:r>
            <a:br>
              <a:rPr altLang="en-US"/>
            </a:br>
            <a:r>
              <a:rPr altLang="en-US"/>
              <a:t>and Business</a:t>
            </a:r>
          </a:p>
        </p:txBody>
      </p:sp>
      <p:sp>
        <p:nvSpPr>
          <p:cNvPr id="5125" name="Rectangle 3">
            <a:extLst>
              <a:ext uri="{FF2B5EF4-FFF2-40B4-BE49-F238E27FC236}">
                <a16:creationId xmlns:a16="http://schemas.microsoft.com/office/drawing/2014/main" id="{1C9D9A21-314F-6F47-B0C4-62B8788E61E5}"/>
              </a:ext>
            </a:extLst>
          </p:cNvPr>
          <p:cNvSpPr>
            <a:spLocks noGrp="1" noChangeArrowheads="1"/>
          </p:cNvSpPr>
          <p:nvPr>
            <p:ph idx="1"/>
          </p:nvPr>
        </p:nvSpPr>
        <p:spPr>
          <a:xfrm>
            <a:off x="2057400" y="2133600"/>
            <a:ext cx="7886700" cy="3201988"/>
          </a:xfrm>
        </p:spPr>
        <p:txBody>
          <a:bodyPr>
            <a:normAutofit fontScale="85000" lnSpcReduction="10000"/>
          </a:bodyPr>
          <a:lstStyle/>
          <a:p>
            <a:pPr>
              <a:defRPr/>
            </a:pPr>
            <a:r>
              <a:rPr altLang="en-US" b="1" dirty="0"/>
              <a:t>Pluralistic society </a:t>
            </a:r>
            <a:r>
              <a:rPr altLang="en-US" b="1" dirty="0">
                <a:sym typeface="Wingdings" panose="05000000000000000000" pitchFamily="2" charset="2"/>
              </a:rPr>
              <a:t></a:t>
            </a:r>
            <a:r>
              <a:rPr altLang="en-US" dirty="0"/>
              <a:t> influence or power is decentralized by dispersing it among a variety of institutions</a:t>
            </a:r>
          </a:p>
          <a:p>
            <a:pPr lvl="1">
              <a:defRPr/>
            </a:pPr>
            <a:r>
              <a:rPr lang="en-CA" altLang="en-US" dirty="0"/>
              <a:t>No one institution is completely independent of others</a:t>
            </a:r>
          </a:p>
          <a:p>
            <a:pPr lvl="1">
              <a:defRPr/>
            </a:pPr>
            <a:r>
              <a:rPr lang="en-CA" altLang="en-US" dirty="0"/>
              <a:t>Each institution has some autonomy to pursue own interests</a:t>
            </a:r>
          </a:p>
          <a:p>
            <a:pPr>
              <a:defRPr/>
            </a:pPr>
            <a:r>
              <a:rPr altLang="en-US" b="1" dirty="0"/>
              <a:t>Stakeholder </a:t>
            </a:r>
            <a:r>
              <a:rPr altLang="en-US" b="1" dirty="0">
                <a:sym typeface="Wingdings" panose="05000000000000000000" pitchFamily="2" charset="2"/>
              </a:rPr>
              <a:t> </a:t>
            </a:r>
            <a:r>
              <a:rPr altLang="en-US" dirty="0"/>
              <a:t>individual, or group, who can influence and/or is influenced by the achievement of an organization’s purpose</a:t>
            </a:r>
          </a:p>
          <a:p>
            <a:pPr lvl="1">
              <a:defRPr/>
            </a:pPr>
            <a:r>
              <a:rPr lang="en-CA" altLang="en-US" dirty="0"/>
              <a:t>Managers need to identify stakeholders for two reasons:</a:t>
            </a:r>
          </a:p>
          <a:p>
            <a:pPr lvl="2">
              <a:defRPr/>
            </a:pPr>
            <a:r>
              <a:rPr lang="en-CA" altLang="en-US" dirty="0"/>
              <a:t>To obtain resources</a:t>
            </a:r>
          </a:p>
          <a:p>
            <a:pPr lvl="2">
              <a:defRPr/>
            </a:pPr>
            <a:r>
              <a:rPr lang="en-CA" altLang="en-US" dirty="0"/>
              <a:t>To maintain legitimacy of business</a:t>
            </a:r>
          </a:p>
        </p:txBody>
      </p:sp>
      <p:sp>
        <p:nvSpPr>
          <p:cNvPr id="13315" name="Footer Placeholder 5">
            <a:extLst>
              <a:ext uri="{FF2B5EF4-FFF2-40B4-BE49-F238E27FC236}">
                <a16:creationId xmlns:a16="http://schemas.microsoft.com/office/drawing/2014/main" id="{9799A249-F2C0-6545-B0F8-50FB4892B58A}"/>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3316" name="Slide Number Placeholder 7">
            <a:extLst>
              <a:ext uri="{FF2B5EF4-FFF2-40B4-BE49-F238E27FC236}">
                <a16:creationId xmlns:a16="http://schemas.microsoft.com/office/drawing/2014/main" id="{A19D0DFD-3DB3-7C47-B075-2DCEA0E508D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E0DBDF92-99FB-5248-8D20-549F1D5AC907}" type="slidenum">
              <a:rPr lang="en-CA" altLang="en-US" b="0" smtClean="0">
                <a:solidFill>
                  <a:srgbClr val="898989"/>
                </a:solidFill>
                <a:latin typeface="Times New Roman" panose="02020603050405020304" pitchFamily="18" charset="0"/>
              </a:rPr>
              <a:pPr/>
              <a:t>2</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6592D5CE-09AB-BB4D-A94B-D52F098E0E7C}"/>
              </a:ext>
            </a:extLst>
          </p:cNvPr>
          <p:cNvSpPr>
            <a:spLocks noGrp="1" noChangeArrowheads="1"/>
          </p:cNvSpPr>
          <p:nvPr>
            <p:ph type="title"/>
          </p:nvPr>
        </p:nvSpPr>
        <p:spPr>
          <a:xfrm>
            <a:off x="2209800" y="404814"/>
            <a:ext cx="6858000" cy="1081087"/>
          </a:xfrm>
        </p:spPr>
        <p:txBody>
          <a:bodyPr>
            <a:normAutofit fontScale="90000"/>
          </a:bodyPr>
          <a:lstStyle/>
          <a:p>
            <a:pPr eaLnBrk="1" hangingPunct="1">
              <a:defRPr/>
            </a:pPr>
            <a:r>
              <a:rPr altLang="en-US"/>
              <a:t>Self-Interest Ethic </a:t>
            </a:r>
            <a:br>
              <a:rPr altLang="en-US"/>
            </a:br>
            <a:r>
              <a:rPr altLang="en-US"/>
              <a:t>(Ethical Egoism)</a:t>
            </a:r>
          </a:p>
        </p:txBody>
      </p:sp>
      <p:sp>
        <p:nvSpPr>
          <p:cNvPr id="11269" name="Rectangle 3">
            <a:extLst>
              <a:ext uri="{FF2B5EF4-FFF2-40B4-BE49-F238E27FC236}">
                <a16:creationId xmlns:a16="http://schemas.microsoft.com/office/drawing/2014/main" id="{77EA6CD5-57E0-5D4D-B4A9-D41A2EB27732}"/>
              </a:ext>
            </a:extLst>
          </p:cNvPr>
          <p:cNvSpPr>
            <a:spLocks noGrp="1" noChangeArrowheads="1"/>
          </p:cNvSpPr>
          <p:nvPr>
            <p:ph idx="1"/>
          </p:nvPr>
        </p:nvSpPr>
        <p:spPr>
          <a:xfrm>
            <a:off x="1981200" y="2079625"/>
            <a:ext cx="8153400" cy="4351338"/>
          </a:xfrm>
        </p:spPr>
        <p:txBody>
          <a:bodyPr/>
          <a:lstStyle/>
          <a:p>
            <a:pPr>
              <a:spcBef>
                <a:spcPts val="1200"/>
              </a:spcBef>
              <a:defRPr/>
            </a:pPr>
            <a:r>
              <a:rPr altLang="en-US" dirty="0"/>
              <a:t>Individuals or corporations set their own standards for judging the ethical implications of their actions</a:t>
            </a:r>
          </a:p>
          <a:p>
            <a:pPr lvl="1">
              <a:spcBef>
                <a:spcPts val="1200"/>
              </a:spcBef>
              <a:defRPr/>
            </a:pPr>
            <a:r>
              <a:rPr lang="en-CA" altLang="en-US" dirty="0"/>
              <a:t>Individual’s values and standards are the basis for actions</a:t>
            </a:r>
          </a:p>
          <a:p>
            <a:pPr>
              <a:spcBef>
                <a:spcPts val="1200"/>
              </a:spcBef>
              <a:defRPr/>
            </a:pPr>
            <a:r>
              <a:rPr altLang="en-US" dirty="0"/>
              <a:t>Problems with self-interest ethic:</a:t>
            </a:r>
          </a:p>
          <a:p>
            <a:pPr lvl="1">
              <a:spcBef>
                <a:spcPts val="1200"/>
              </a:spcBef>
              <a:defRPr/>
            </a:pPr>
            <a:r>
              <a:rPr lang="en-CA" altLang="en-US" dirty="0"/>
              <a:t>Considered easy way out because person relies on own beliefs without more complicated analysis</a:t>
            </a:r>
          </a:p>
          <a:p>
            <a:pPr lvl="1">
              <a:spcBef>
                <a:spcPts val="1200"/>
              </a:spcBef>
              <a:defRPr/>
            </a:pPr>
            <a:r>
              <a:rPr lang="en-CA" altLang="en-US" dirty="0"/>
              <a:t>Viewed as selfish behaviour</a:t>
            </a:r>
          </a:p>
          <a:p>
            <a:pPr lvl="1">
              <a:spcBef>
                <a:spcPts val="1200"/>
              </a:spcBef>
              <a:defRPr/>
            </a:pPr>
            <a:r>
              <a:rPr lang="en-CA" altLang="en-US" dirty="0"/>
              <a:t>Leads to absolutism; failing to take into consideration interest of others</a:t>
            </a:r>
          </a:p>
        </p:txBody>
      </p:sp>
      <p:sp>
        <p:nvSpPr>
          <p:cNvPr id="23555" name="Footer Placeholder 1">
            <a:extLst>
              <a:ext uri="{FF2B5EF4-FFF2-40B4-BE49-F238E27FC236}">
                <a16:creationId xmlns:a16="http://schemas.microsoft.com/office/drawing/2014/main" id="{880574A4-56EF-B444-B3F4-F4A6CD232080}"/>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23556" name="Slide Number Placeholder 2">
            <a:extLst>
              <a:ext uri="{FF2B5EF4-FFF2-40B4-BE49-F238E27FC236}">
                <a16:creationId xmlns:a16="http://schemas.microsoft.com/office/drawing/2014/main" id="{4796D7BE-B5DB-114F-99B1-ED163D25E0E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29B9D077-4348-5846-A09E-8CD3642CC44C}" type="slidenum">
              <a:rPr lang="en-CA" altLang="en-US" b="0" smtClean="0">
                <a:solidFill>
                  <a:srgbClr val="898989"/>
                </a:solidFill>
                <a:latin typeface="Times New Roman" panose="02020603050405020304" pitchFamily="18" charset="0"/>
              </a:rPr>
              <a:pPr/>
              <a:t>20</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7FAD4D44-F490-1D4D-B6BD-EBAC4CFB07CC}"/>
              </a:ext>
            </a:extLst>
          </p:cNvPr>
          <p:cNvSpPr>
            <a:spLocks noGrp="1" noChangeArrowheads="1"/>
          </p:cNvSpPr>
          <p:nvPr>
            <p:ph type="title"/>
          </p:nvPr>
        </p:nvSpPr>
        <p:spPr>
          <a:xfrm>
            <a:off x="2209800" y="404814"/>
            <a:ext cx="6858000" cy="1081087"/>
          </a:xfrm>
        </p:spPr>
        <p:txBody>
          <a:bodyPr>
            <a:normAutofit fontScale="90000"/>
          </a:bodyPr>
          <a:lstStyle/>
          <a:p>
            <a:pPr eaLnBrk="1" hangingPunct="1">
              <a:defRPr/>
            </a:pPr>
            <a:r>
              <a:rPr altLang="en-US"/>
              <a:t>Self-Interest Ethic </a:t>
            </a:r>
            <a:br>
              <a:rPr altLang="en-US"/>
            </a:br>
            <a:r>
              <a:rPr altLang="en-US"/>
              <a:t>(Ethical Egoism) Cont’d…</a:t>
            </a:r>
          </a:p>
        </p:txBody>
      </p:sp>
      <p:sp>
        <p:nvSpPr>
          <p:cNvPr id="11269" name="Rectangle 3">
            <a:extLst>
              <a:ext uri="{FF2B5EF4-FFF2-40B4-BE49-F238E27FC236}">
                <a16:creationId xmlns:a16="http://schemas.microsoft.com/office/drawing/2014/main" id="{BD6AC16C-36BA-0948-B841-27A5EDEDBE95}"/>
              </a:ext>
            </a:extLst>
          </p:cNvPr>
          <p:cNvSpPr>
            <a:spLocks noGrp="1" noChangeArrowheads="1"/>
          </p:cNvSpPr>
          <p:nvPr>
            <p:ph idx="1"/>
          </p:nvPr>
        </p:nvSpPr>
        <p:spPr>
          <a:xfrm>
            <a:off x="2019300" y="2278064"/>
            <a:ext cx="8153400" cy="4351337"/>
          </a:xfrm>
        </p:spPr>
        <p:txBody>
          <a:bodyPr/>
          <a:lstStyle/>
          <a:p>
            <a:pPr>
              <a:spcBef>
                <a:spcPts val="1200"/>
              </a:spcBef>
              <a:defRPr/>
            </a:pPr>
            <a:r>
              <a:rPr altLang="en-US" dirty="0"/>
              <a:t>It is acceptable for an individual to be appropriately self-concerned as long as interests of others are considered </a:t>
            </a:r>
          </a:p>
          <a:p>
            <a:pPr lvl="1">
              <a:spcBef>
                <a:spcPts val="1200"/>
              </a:spcBef>
              <a:defRPr/>
            </a:pPr>
            <a:r>
              <a:rPr lang="en-CA" altLang="en-US" dirty="0"/>
              <a:t>Enlightened egoist – attentive to needs of others, and self-interest provides an incentive to restrain one’s self-interest</a:t>
            </a:r>
          </a:p>
          <a:p>
            <a:pPr>
              <a:spcBef>
                <a:spcPts val="1200"/>
              </a:spcBef>
              <a:defRPr/>
            </a:pPr>
            <a:r>
              <a:rPr altLang="en-US" dirty="0"/>
              <a:t>Maximization of profits is acceptable as long as interests of relevant stakeholders are considered</a:t>
            </a:r>
          </a:p>
          <a:p>
            <a:pPr lvl="1">
              <a:spcBef>
                <a:spcPts val="1200"/>
              </a:spcBef>
              <a:defRPr/>
            </a:pPr>
            <a:r>
              <a:rPr lang="en-CA" altLang="en-US" dirty="0"/>
              <a:t>Corporation must stay within rules of operation provided in society through government</a:t>
            </a:r>
          </a:p>
        </p:txBody>
      </p:sp>
      <p:sp>
        <p:nvSpPr>
          <p:cNvPr id="25603" name="Footer Placeholder 1">
            <a:extLst>
              <a:ext uri="{FF2B5EF4-FFF2-40B4-BE49-F238E27FC236}">
                <a16:creationId xmlns:a16="http://schemas.microsoft.com/office/drawing/2014/main" id="{BDDD9642-BB8F-E949-81CC-A5774A8318C3}"/>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25604" name="Slide Number Placeholder 2">
            <a:extLst>
              <a:ext uri="{FF2B5EF4-FFF2-40B4-BE49-F238E27FC236}">
                <a16:creationId xmlns:a16="http://schemas.microsoft.com/office/drawing/2014/main" id="{A4F8F99D-DC78-CA43-B995-9B359B3A99D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EE926D4A-40CC-B24A-BA73-9E194B5F4D68}" type="slidenum">
              <a:rPr lang="en-CA" altLang="en-US" b="0" smtClean="0">
                <a:solidFill>
                  <a:srgbClr val="898989"/>
                </a:solidFill>
                <a:latin typeface="Times New Roman" panose="02020603050405020304" pitchFamily="18" charset="0"/>
              </a:rPr>
              <a:pPr/>
              <a:t>21</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a:extLst>
              <a:ext uri="{FF2B5EF4-FFF2-40B4-BE49-F238E27FC236}">
                <a16:creationId xmlns:a16="http://schemas.microsoft.com/office/drawing/2014/main" id="{3B446A18-20CB-2B4D-8281-AE56E93B085F}"/>
              </a:ext>
            </a:extLst>
          </p:cNvPr>
          <p:cNvSpPr>
            <a:spLocks noGrp="1" noChangeArrowheads="1"/>
          </p:cNvSpPr>
          <p:nvPr>
            <p:ph type="title"/>
          </p:nvPr>
        </p:nvSpPr>
        <p:spPr>
          <a:xfrm>
            <a:off x="2209800" y="620713"/>
            <a:ext cx="7143750" cy="762000"/>
          </a:xfrm>
        </p:spPr>
        <p:txBody>
          <a:bodyPr/>
          <a:lstStyle/>
          <a:p>
            <a:pPr eaLnBrk="1" hangingPunct="1">
              <a:defRPr/>
            </a:pPr>
            <a:r>
              <a:rPr altLang="en-US"/>
              <a:t>Ethics of Caring</a:t>
            </a:r>
          </a:p>
        </p:txBody>
      </p:sp>
      <p:sp>
        <p:nvSpPr>
          <p:cNvPr id="14341" name="Rectangle 3">
            <a:extLst>
              <a:ext uri="{FF2B5EF4-FFF2-40B4-BE49-F238E27FC236}">
                <a16:creationId xmlns:a16="http://schemas.microsoft.com/office/drawing/2014/main" id="{C6960FC4-9735-D643-A73D-8B031C6B84E3}"/>
              </a:ext>
            </a:extLst>
          </p:cNvPr>
          <p:cNvSpPr>
            <a:spLocks noGrp="1" noChangeArrowheads="1"/>
          </p:cNvSpPr>
          <p:nvPr>
            <p:ph idx="1"/>
          </p:nvPr>
        </p:nvSpPr>
        <p:spPr>
          <a:xfrm>
            <a:off x="1981200" y="1912938"/>
            <a:ext cx="8229600" cy="4335462"/>
          </a:xfrm>
        </p:spPr>
        <p:txBody>
          <a:bodyPr/>
          <a:lstStyle/>
          <a:p>
            <a:pPr>
              <a:spcBef>
                <a:spcPts val="1200"/>
              </a:spcBef>
              <a:defRPr/>
            </a:pPr>
            <a:r>
              <a:rPr altLang="en-US" dirty="0"/>
              <a:t>Gives attention to specific individuals or stakeholders harmed or disadvantaged and their particular circumstances</a:t>
            </a:r>
          </a:p>
          <a:p>
            <a:pPr lvl="1">
              <a:spcBef>
                <a:spcPts val="1200"/>
              </a:spcBef>
              <a:defRPr/>
            </a:pPr>
            <a:r>
              <a:rPr lang="en-IN" dirty="0"/>
              <a:t>Responsibility for reducing harm or suffering of others</a:t>
            </a:r>
          </a:p>
          <a:p>
            <a:pPr lvl="1">
              <a:spcBef>
                <a:spcPts val="1200"/>
              </a:spcBef>
              <a:defRPr/>
            </a:pPr>
            <a:r>
              <a:rPr lang="en-IN" dirty="0"/>
              <a:t>Solutions designed to respond to needs of particular individuals or stakeholders</a:t>
            </a:r>
          </a:p>
          <a:p>
            <a:pPr>
              <a:spcBef>
                <a:spcPts val="1200"/>
              </a:spcBef>
              <a:defRPr/>
            </a:pPr>
            <a:r>
              <a:rPr altLang="en-US" dirty="0"/>
              <a:t>Managers and corporations should act toward others in a way they would expect others to act toward them</a:t>
            </a:r>
          </a:p>
          <a:p>
            <a:pPr lvl="1">
              <a:spcBef>
                <a:spcPts val="1200"/>
              </a:spcBef>
              <a:defRPr/>
            </a:pPr>
            <a:r>
              <a:rPr lang="en-CA" altLang="en-US" dirty="0"/>
              <a:t>Golden rule: “Do unto others as you would have them do unto you”</a:t>
            </a:r>
          </a:p>
          <a:p>
            <a:pPr>
              <a:spcBef>
                <a:spcPts val="1200"/>
              </a:spcBef>
              <a:defRPr/>
            </a:pPr>
            <a:endParaRPr altLang="en-US" dirty="0"/>
          </a:p>
        </p:txBody>
      </p:sp>
      <p:sp>
        <p:nvSpPr>
          <p:cNvPr id="29699" name="Footer Placeholder 1">
            <a:extLst>
              <a:ext uri="{FF2B5EF4-FFF2-40B4-BE49-F238E27FC236}">
                <a16:creationId xmlns:a16="http://schemas.microsoft.com/office/drawing/2014/main" id="{50834AB0-31D1-6A43-8D14-409D04A6F3B9}"/>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29700" name="Slide Number Placeholder 2">
            <a:extLst>
              <a:ext uri="{FF2B5EF4-FFF2-40B4-BE49-F238E27FC236}">
                <a16:creationId xmlns:a16="http://schemas.microsoft.com/office/drawing/2014/main" id="{0536E737-41FD-8149-8D96-1C655B8AAE7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24A5C585-B993-CC4C-A270-1C85FF1ADFA9}" type="slidenum">
              <a:rPr lang="en-CA" altLang="en-US" b="0" smtClean="0">
                <a:solidFill>
                  <a:srgbClr val="898989"/>
                </a:solidFill>
                <a:latin typeface="Times New Roman" panose="02020603050405020304" pitchFamily="18" charset="0"/>
              </a:rPr>
              <a:pPr/>
              <a:t>22</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93F33E02-E466-6D4E-916F-08920E9122F3}"/>
              </a:ext>
            </a:extLst>
          </p:cNvPr>
          <p:cNvSpPr>
            <a:spLocks noGrp="1" noChangeArrowheads="1"/>
          </p:cNvSpPr>
          <p:nvPr>
            <p:ph type="title"/>
          </p:nvPr>
        </p:nvSpPr>
        <p:spPr>
          <a:xfrm>
            <a:off x="2214563" y="609600"/>
            <a:ext cx="7219950" cy="762000"/>
          </a:xfrm>
        </p:spPr>
        <p:txBody>
          <a:bodyPr/>
          <a:lstStyle/>
          <a:p>
            <a:pPr eaLnBrk="1" hangingPunct="1">
              <a:defRPr/>
            </a:pPr>
            <a:r>
              <a:rPr altLang="en-US"/>
              <a:t>Utilitarian Ethic</a:t>
            </a:r>
          </a:p>
        </p:txBody>
      </p:sp>
      <p:sp>
        <p:nvSpPr>
          <p:cNvPr id="15365" name="Rectangle 3">
            <a:extLst>
              <a:ext uri="{FF2B5EF4-FFF2-40B4-BE49-F238E27FC236}">
                <a16:creationId xmlns:a16="http://schemas.microsoft.com/office/drawing/2014/main" id="{B03FA485-CA17-1C46-BED6-724421F671D2}"/>
              </a:ext>
            </a:extLst>
          </p:cNvPr>
          <p:cNvSpPr>
            <a:spLocks noGrp="1" noChangeArrowheads="1"/>
          </p:cNvSpPr>
          <p:nvPr>
            <p:ph idx="1"/>
          </p:nvPr>
        </p:nvSpPr>
        <p:spPr>
          <a:xfrm>
            <a:off x="2152650" y="1676401"/>
            <a:ext cx="7886700" cy="3344863"/>
          </a:xfrm>
        </p:spPr>
        <p:txBody>
          <a:bodyPr>
            <a:normAutofit fontScale="85000" lnSpcReduction="20000"/>
          </a:bodyPr>
          <a:lstStyle/>
          <a:p>
            <a:pPr>
              <a:spcBef>
                <a:spcPts val="1200"/>
              </a:spcBef>
              <a:defRPr/>
            </a:pPr>
            <a:r>
              <a:rPr altLang="en-US" dirty="0"/>
              <a:t>Focuses on the distribution of benefits and harms to all stakeholders with the view to maximizing benefits</a:t>
            </a:r>
          </a:p>
          <a:p>
            <a:pPr lvl="1">
              <a:spcBef>
                <a:spcPts val="1200"/>
              </a:spcBef>
              <a:defRPr/>
            </a:pPr>
            <a:r>
              <a:rPr lang="en-CA" altLang="en-US" dirty="0"/>
              <a:t>“The greatest good for the greatest number.”</a:t>
            </a:r>
          </a:p>
          <a:p>
            <a:pPr>
              <a:spcBef>
                <a:spcPts val="1200"/>
              </a:spcBef>
              <a:defRPr/>
            </a:pPr>
            <a:r>
              <a:rPr altLang="en-US" dirty="0"/>
              <a:t>Problems:</a:t>
            </a:r>
          </a:p>
          <a:p>
            <a:pPr lvl="1">
              <a:spcBef>
                <a:spcPts val="1200"/>
              </a:spcBef>
              <a:defRPr/>
            </a:pPr>
            <a:r>
              <a:rPr lang="en-CA" altLang="en-US" dirty="0"/>
              <a:t>Does not account for what is just</a:t>
            </a:r>
          </a:p>
          <a:p>
            <a:pPr lvl="1">
              <a:spcBef>
                <a:spcPts val="1200"/>
              </a:spcBef>
              <a:defRPr/>
            </a:pPr>
            <a:r>
              <a:rPr lang="en-CA" altLang="en-US" dirty="0"/>
              <a:t>What should be maximized to result in community’s happiness?</a:t>
            </a:r>
          </a:p>
          <a:p>
            <a:pPr lvl="1">
              <a:spcBef>
                <a:spcPts val="1200"/>
              </a:spcBef>
              <a:defRPr/>
            </a:pPr>
            <a:r>
              <a:rPr lang="en-CA" altLang="en-US" dirty="0"/>
              <a:t>Cannot accurately measure some costs and benefits (and/or risk of miscalculating them)</a:t>
            </a:r>
          </a:p>
          <a:p>
            <a:pPr lvl="1">
              <a:spcBef>
                <a:spcPts val="1200"/>
              </a:spcBef>
              <a:defRPr/>
            </a:pPr>
            <a:r>
              <a:rPr lang="en-CA" altLang="en-US" dirty="0"/>
              <a:t>No method for distributing costs or benefits</a:t>
            </a:r>
          </a:p>
        </p:txBody>
      </p:sp>
      <p:sp>
        <p:nvSpPr>
          <p:cNvPr id="33795" name="Footer Placeholder 1">
            <a:extLst>
              <a:ext uri="{FF2B5EF4-FFF2-40B4-BE49-F238E27FC236}">
                <a16:creationId xmlns:a16="http://schemas.microsoft.com/office/drawing/2014/main" id="{7DD7B58E-5F1E-5443-9E13-F113ACC5A5AA}"/>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33796" name="Slide Number Placeholder 2">
            <a:extLst>
              <a:ext uri="{FF2B5EF4-FFF2-40B4-BE49-F238E27FC236}">
                <a16:creationId xmlns:a16="http://schemas.microsoft.com/office/drawing/2014/main" id="{BEA2C9BD-230C-E54F-9ED3-E4CD3AB6EA95}"/>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557F1946-DB7F-7945-A727-CE38F3D1145A}" type="slidenum">
              <a:rPr lang="en-CA" altLang="en-US" b="0" smtClean="0">
                <a:solidFill>
                  <a:srgbClr val="898989"/>
                </a:solidFill>
                <a:latin typeface="Times New Roman" panose="02020603050405020304" pitchFamily="18" charset="0"/>
              </a:rPr>
              <a:pPr/>
              <a:t>23</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F347E6E6-5E97-7545-8018-6A8A675B81FA}"/>
              </a:ext>
            </a:extLst>
          </p:cNvPr>
          <p:cNvSpPr>
            <a:spLocks noGrp="1" noChangeArrowheads="1"/>
          </p:cNvSpPr>
          <p:nvPr>
            <p:ph type="title"/>
          </p:nvPr>
        </p:nvSpPr>
        <p:spPr>
          <a:xfrm>
            <a:off x="2127250" y="762000"/>
            <a:ext cx="7010400" cy="762000"/>
          </a:xfrm>
        </p:spPr>
        <p:txBody>
          <a:bodyPr/>
          <a:lstStyle/>
          <a:p>
            <a:pPr eaLnBrk="1" hangingPunct="1">
              <a:defRPr/>
            </a:pPr>
            <a:r>
              <a:rPr altLang="en-US"/>
              <a:t>Universal Rules Ethic</a:t>
            </a:r>
          </a:p>
        </p:txBody>
      </p:sp>
      <p:sp>
        <p:nvSpPr>
          <p:cNvPr id="16389" name="Rectangle 3">
            <a:extLst>
              <a:ext uri="{FF2B5EF4-FFF2-40B4-BE49-F238E27FC236}">
                <a16:creationId xmlns:a16="http://schemas.microsoft.com/office/drawing/2014/main" id="{1BA29B13-191D-084F-A4F3-C713F2E4A401}"/>
              </a:ext>
            </a:extLst>
          </p:cNvPr>
          <p:cNvSpPr>
            <a:spLocks noGrp="1" noChangeArrowheads="1"/>
          </p:cNvSpPr>
          <p:nvPr>
            <p:ph idx="1"/>
          </p:nvPr>
        </p:nvSpPr>
        <p:spPr>
          <a:xfrm>
            <a:off x="1981200" y="2057401"/>
            <a:ext cx="8229600" cy="3128963"/>
          </a:xfrm>
        </p:spPr>
        <p:txBody>
          <a:bodyPr>
            <a:normAutofit fontScale="92500" lnSpcReduction="10000"/>
          </a:bodyPr>
          <a:lstStyle/>
          <a:p>
            <a:pPr>
              <a:spcBef>
                <a:spcPts val="1200"/>
              </a:spcBef>
              <a:defRPr/>
            </a:pPr>
            <a:r>
              <a:rPr altLang="en-US" dirty="0"/>
              <a:t>Ensures that managers or corporations have the same moral obligations in morally similar situations</a:t>
            </a:r>
          </a:p>
          <a:p>
            <a:pPr lvl="1">
              <a:spcBef>
                <a:spcPts val="1200"/>
              </a:spcBef>
              <a:defRPr/>
            </a:pPr>
            <a:r>
              <a:rPr lang="en-CA" altLang="en-US" dirty="0"/>
              <a:t>“What individuals believe is right for themselves, they should believe is right for all others”</a:t>
            </a:r>
          </a:p>
          <a:p>
            <a:pPr lvl="1">
              <a:spcBef>
                <a:spcPts val="1200"/>
              </a:spcBef>
              <a:defRPr/>
            </a:pPr>
            <a:r>
              <a:rPr lang="en-CA" altLang="en-US" dirty="0"/>
              <a:t>Persons should be treated as end in themselves, worthy of dignity and respect and never as a mean’s to one’s own ends</a:t>
            </a:r>
          </a:p>
          <a:p>
            <a:pPr lvl="1">
              <a:spcBef>
                <a:spcPts val="1200"/>
              </a:spcBef>
              <a:defRPr/>
            </a:pPr>
            <a:r>
              <a:rPr lang="en-CA" altLang="en-US" b="1" i="1" dirty="0"/>
              <a:t>Categorical imperative ethics </a:t>
            </a:r>
            <a:r>
              <a:rPr lang="en-CA" altLang="en-US" dirty="0">
                <a:sym typeface="Wingdings" panose="05000000000000000000" pitchFamily="2" charset="2"/>
              </a:rPr>
              <a:t> rules and morals in society should be fair to everyone, they should universally apply and apply over time</a:t>
            </a:r>
            <a:endParaRPr lang="en-CA" altLang="en-US" dirty="0"/>
          </a:p>
        </p:txBody>
      </p:sp>
      <p:sp>
        <p:nvSpPr>
          <p:cNvPr id="35843" name="Footer Placeholder 1">
            <a:extLst>
              <a:ext uri="{FF2B5EF4-FFF2-40B4-BE49-F238E27FC236}">
                <a16:creationId xmlns:a16="http://schemas.microsoft.com/office/drawing/2014/main" id="{4E402E84-CAA1-7049-86A4-7DD331F70A07}"/>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35844" name="Slide Number Placeholder 2">
            <a:extLst>
              <a:ext uri="{FF2B5EF4-FFF2-40B4-BE49-F238E27FC236}">
                <a16:creationId xmlns:a16="http://schemas.microsoft.com/office/drawing/2014/main" id="{2833F118-0C02-1B4F-8576-C668432BD1A5}"/>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5D3EBAE7-E0CD-8C45-B985-42B3A8966263}" type="slidenum">
              <a:rPr lang="en-CA" altLang="en-US" b="0" smtClean="0">
                <a:solidFill>
                  <a:srgbClr val="898989"/>
                </a:solidFill>
                <a:latin typeface="Times New Roman" panose="02020603050405020304" pitchFamily="18" charset="0"/>
              </a:rPr>
              <a:pPr/>
              <a:t>24</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6C54C87A-A070-7E48-A406-0848B1CFFA1B}"/>
              </a:ext>
            </a:extLst>
          </p:cNvPr>
          <p:cNvSpPr>
            <a:spLocks noGrp="1" noChangeArrowheads="1"/>
          </p:cNvSpPr>
          <p:nvPr>
            <p:ph type="title"/>
          </p:nvPr>
        </p:nvSpPr>
        <p:spPr>
          <a:xfrm>
            <a:off x="2133600" y="381001"/>
            <a:ext cx="7143750" cy="454025"/>
          </a:xfrm>
        </p:spPr>
        <p:txBody>
          <a:bodyPr>
            <a:normAutofit fontScale="90000"/>
          </a:bodyPr>
          <a:lstStyle/>
          <a:p>
            <a:pPr eaLnBrk="1" hangingPunct="1">
              <a:defRPr/>
            </a:pPr>
            <a:r>
              <a:rPr altLang="en-US"/>
              <a:t>Kohlberg’s Stages </a:t>
            </a:r>
            <a:br>
              <a:rPr altLang="en-US"/>
            </a:br>
            <a:r>
              <a:rPr altLang="en-US"/>
              <a:t>of Moral Development</a:t>
            </a:r>
          </a:p>
        </p:txBody>
      </p:sp>
      <p:sp>
        <p:nvSpPr>
          <p:cNvPr id="21509" name="Rectangle 3">
            <a:extLst>
              <a:ext uri="{FF2B5EF4-FFF2-40B4-BE49-F238E27FC236}">
                <a16:creationId xmlns:a16="http://schemas.microsoft.com/office/drawing/2014/main" id="{87E69354-5B2F-8E40-ACD3-2A8DFCD85006}"/>
              </a:ext>
            </a:extLst>
          </p:cNvPr>
          <p:cNvSpPr>
            <a:spLocks noGrp="1" noChangeArrowheads="1"/>
          </p:cNvSpPr>
          <p:nvPr>
            <p:ph idx="1"/>
          </p:nvPr>
        </p:nvSpPr>
        <p:spPr>
          <a:xfrm>
            <a:off x="2019300" y="2209801"/>
            <a:ext cx="8153400" cy="3344863"/>
          </a:xfrm>
        </p:spPr>
        <p:txBody>
          <a:bodyPr>
            <a:normAutofit lnSpcReduction="10000"/>
          </a:bodyPr>
          <a:lstStyle/>
          <a:p>
            <a:pPr>
              <a:spcBef>
                <a:spcPts val="600"/>
              </a:spcBef>
              <a:defRPr/>
            </a:pPr>
            <a:r>
              <a:rPr altLang="en-US" dirty="0"/>
              <a:t>Individuals have identifiable cognitive skill levels that they use in resolving moral dilemmas</a:t>
            </a:r>
          </a:p>
          <a:p>
            <a:pPr lvl="1">
              <a:spcBef>
                <a:spcPts val="600"/>
              </a:spcBef>
              <a:defRPr/>
            </a:pPr>
            <a:r>
              <a:rPr lang="en-CA" altLang="en-US" dirty="0"/>
              <a:t>Developed over time as result of educational experience and the socialization process in maturing from childhood to adulthood</a:t>
            </a:r>
          </a:p>
          <a:p>
            <a:pPr lvl="1">
              <a:spcBef>
                <a:spcPts val="600"/>
              </a:spcBef>
              <a:defRPr/>
            </a:pPr>
            <a:r>
              <a:rPr lang="en-CA" altLang="en-US" dirty="0"/>
              <a:t>Six stages of moral development divided into three levels:</a:t>
            </a:r>
          </a:p>
          <a:p>
            <a:pPr lvl="2">
              <a:spcBef>
                <a:spcPts val="600"/>
              </a:spcBef>
              <a:defRPr/>
            </a:pPr>
            <a:r>
              <a:rPr lang="en-CA" altLang="en-US" b="1" dirty="0"/>
              <a:t>LEVEL I</a:t>
            </a:r>
            <a:r>
              <a:rPr lang="en-CA" altLang="en-US" dirty="0"/>
              <a:t>: Pre-Conventional Level (Self)</a:t>
            </a:r>
          </a:p>
          <a:p>
            <a:pPr lvl="2">
              <a:spcBef>
                <a:spcPts val="600"/>
              </a:spcBef>
              <a:defRPr/>
            </a:pPr>
            <a:r>
              <a:rPr lang="en-CA" altLang="en-US" b="1" dirty="0"/>
              <a:t>LEVEL II</a:t>
            </a:r>
            <a:r>
              <a:rPr lang="en-CA" altLang="en-US" dirty="0"/>
              <a:t>: Conventional Level (Others)</a:t>
            </a:r>
          </a:p>
          <a:p>
            <a:pPr lvl="2">
              <a:spcBef>
                <a:spcPts val="600"/>
              </a:spcBef>
              <a:defRPr/>
            </a:pPr>
            <a:r>
              <a:rPr lang="en-CA" altLang="en-US" b="1" dirty="0"/>
              <a:t>LEVEL III</a:t>
            </a:r>
            <a:r>
              <a:rPr lang="en-CA" altLang="en-US" dirty="0"/>
              <a:t>: Post-conventional Level (Humankind)</a:t>
            </a:r>
          </a:p>
          <a:p>
            <a:pPr marL="0" indent="0">
              <a:buNone/>
              <a:defRPr/>
            </a:pPr>
            <a:endParaRPr altLang="en-US" b="1" i="1" dirty="0"/>
          </a:p>
        </p:txBody>
      </p:sp>
      <p:sp>
        <p:nvSpPr>
          <p:cNvPr id="52227" name="Footer Placeholder 1">
            <a:extLst>
              <a:ext uri="{FF2B5EF4-FFF2-40B4-BE49-F238E27FC236}">
                <a16:creationId xmlns:a16="http://schemas.microsoft.com/office/drawing/2014/main" id="{4671D2B9-3A36-E740-8689-0E8F027EB612}"/>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52228" name="Slide Number Placeholder 2">
            <a:extLst>
              <a:ext uri="{FF2B5EF4-FFF2-40B4-BE49-F238E27FC236}">
                <a16:creationId xmlns:a16="http://schemas.microsoft.com/office/drawing/2014/main" id="{510682F8-5ADA-5146-9A69-B7E0DF94DB0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37EBCA9E-5E2F-1441-92E9-0BF8B0EB9321}" type="slidenum">
              <a:rPr lang="en-CA" altLang="en-US" b="0" smtClean="0">
                <a:solidFill>
                  <a:srgbClr val="898989"/>
                </a:solidFill>
                <a:latin typeface="Times New Roman" panose="02020603050405020304" pitchFamily="18" charset="0"/>
              </a:rPr>
              <a:pPr/>
              <a:t>25</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BCF39A28-F61B-944B-B7A7-53EC3672F2AA}"/>
              </a:ext>
            </a:extLst>
          </p:cNvPr>
          <p:cNvSpPr>
            <a:spLocks noGrp="1" noChangeArrowheads="1"/>
          </p:cNvSpPr>
          <p:nvPr>
            <p:ph type="title"/>
          </p:nvPr>
        </p:nvSpPr>
        <p:spPr>
          <a:xfrm>
            <a:off x="2016125" y="457200"/>
            <a:ext cx="6991350" cy="685800"/>
          </a:xfrm>
        </p:spPr>
        <p:txBody>
          <a:bodyPr>
            <a:normAutofit fontScale="90000"/>
          </a:bodyPr>
          <a:lstStyle/>
          <a:p>
            <a:pPr eaLnBrk="1" hangingPunct="1">
              <a:defRPr/>
            </a:pPr>
            <a:r>
              <a:rPr altLang="en-US"/>
              <a:t>Kohlberg’s Stages of Moral Development Cont’d…</a:t>
            </a:r>
          </a:p>
        </p:txBody>
      </p:sp>
      <p:sp>
        <p:nvSpPr>
          <p:cNvPr id="21509" name="Rectangle 3">
            <a:extLst>
              <a:ext uri="{FF2B5EF4-FFF2-40B4-BE49-F238E27FC236}">
                <a16:creationId xmlns:a16="http://schemas.microsoft.com/office/drawing/2014/main" id="{999DA94C-8043-9748-A04D-000BA9F685EC}"/>
              </a:ext>
            </a:extLst>
          </p:cNvPr>
          <p:cNvSpPr>
            <a:spLocks noGrp="1" noChangeArrowheads="1"/>
          </p:cNvSpPr>
          <p:nvPr>
            <p:ph idx="1"/>
          </p:nvPr>
        </p:nvSpPr>
        <p:spPr>
          <a:xfrm>
            <a:off x="1981200" y="2141539"/>
            <a:ext cx="7886700" cy="4351337"/>
          </a:xfrm>
        </p:spPr>
        <p:txBody>
          <a:bodyPr/>
          <a:lstStyle/>
          <a:p>
            <a:pPr eaLnBrk="1" hangingPunct="1">
              <a:defRPr/>
            </a:pPr>
            <a:r>
              <a:rPr altLang="en-US" b="1" dirty="0"/>
              <a:t>LEVEL I: Pre-conventional (Self)</a:t>
            </a:r>
          </a:p>
          <a:p>
            <a:pPr lvl="1">
              <a:spcBef>
                <a:spcPts val="600"/>
              </a:spcBef>
              <a:defRPr/>
            </a:pPr>
            <a:r>
              <a:rPr lang="en-CA" altLang="en-US" dirty="0"/>
              <a:t>Stage 1 – Punishment and obedience orientation</a:t>
            </a:r>
          </a:p>
          <a:p>
            <a:pPr lvl="1">
              <a:spcBef>
                <a:spcPts val="600"/>
              </a:spcBef>
              <a:defRPr/>
            </a:pPr>
            <a:r>
              <a:rPr lang="en-CA" altLang="en-US" dirty="0"/>
              <a:t>Stage 2 – Individual instrumental purpose/ exchange</a:t>
            </a:r>
          </a:p>
          <a:p>
            <a:pPr>
              <a:spcBef>
                <a:spcPts val="600"/>
              </a:spcBef>
              <a:defRPr/>
            </a:pPr>
            <a:r>
              <a:rPr altLang="en-US" b="1" dirty="0"/>
              <a:t>LEVEL II: Conventional Level (Others)</a:t>
            </a:r>
          </a:p>
          <a:p>
            <a:pPr lvl="1">
              <a:spcBef>
                <a:spcPts val="600"/>
              </a:spcBef>
              <a:defRPr/>
            </a:pPr>
            <a:r>
              <a:rPr lang="en-CA" altLang="en-US" dirty="0"/>
              <a:t>Stage 3 – Mutual interpersonal expectations</a:t>
            </a:r>
          </a:p>
          <a:p>
            <a:pPr lvl="1">
              <a:spcBef>
                <a:spcPts val="600"/>
              </a:spcBef>
              <a:defRPr/>
            </a:pPr>
            <a:r>
              <a:rPr lang="en-CA" altLang="en-US" dirty="0"/>
              <a:t>Stage 4 – Law and order orientation</a:t>
            </a:r>
          </a:p>
          <a:p>
            <a:pPr eaLnBrk="1" hangingPunct="1">
              <a:defRPr/>
            </a:pPr>
            <a:r>
              <a:rPr altLang="en-US" b="1" dirty="0"/>
              <a:t>LEVEL III: Post-Conventional Level (Humankind)</a:t>
            </a:r>
          </a:p>
          <a:p>
            <a:pPr lvl="1">
              <a:spcBef>
                <a:spcPts val="600"/>
              </a:spcBef>
              <a:defRPr/>
            </a:pPr>
            <a:r>
              <a:rPr lang="en-CA" altLang="en-US" dirty="0"/>
              <a:t>Stage 5 – Social contract orientation</a:t>
            </a:r>
          </a:p>
          <a:p>
            <a:pPr lvl="1">
              <a:spcBef>
                <a:spcPts val="600"/>
              </a:spcBef>
              <a:defRPr/>
            </a:pPr>
            <a:r>
              <a:rPr lang="en-CA" altLang="en-US" dirty="0"/>
              <a:t>Stage 6 – Universal ethical principle orientation</a:t>
            </a:r>
          </a:p>
          <a:p>
            <a:pPr lvl="1">
              <a:spcBef>
                <a:spcPts val="600"/>
              </a:spcBef>
              <a:defRPr/>
            </a:pPr>
            <a:endParaRPr lang="en-CA" altLang="en-US" dirty="0"/>
          </a:p>
          <a:p>
            <a:pPr eaLnBrk="1" hangingPunct="1">
              <a:defRPr/>
            </a:pPr>
            <a:endParaRPr altLang="en-US" dirty="0"/>
          </a:p>
        </p:txBody>
      </p:sp>
      <p:sp>
        <p:nvSpPr>
          <p:cNvPr id="54275" name="Footer Placeholder 1">
            <a:extLst>
              <a:ext uri="{FF2B5EF4-FFF2-40B4-BE49-F238E27FC236}">
                <a16:creationId xmlns:a16="http://schemas.microsoft.com/office/drawing/2014/main" id="{57D72B53-190C-9748-ADEF-F73D0A50760E}"/>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54276" name="Slide Number Placeholder 2">
            <a:extLst>
              <a:ext uri="{FF2B5EF4-FFF2-40B4-BE49-F238E27FC236}">
                <a16:creationId xmlns:a16="http://schemas.microsoft.com/office/drawing/2014/main" id="{87611B04-6FAE-E14D-A3D3-B5A12805177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2139DBB9-B5E3-9744-80D0-17FA3C02CC9C}" type="slidenum">
              <a:rPr lang="en-CA" altLang="en-US" b="0" smtClean="0">
                <a:solidFill>
                  <a:srgbClr val="898989"/>
                </a:solidFill>
                <a:latin typeface="Times New Roman" panose="02020603050405020304" pitchFamily="18" charset="0"/>
              </a:rPr>
              <a:pPr/>
              <a:t>26</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36E80DB5-5754-CA47-8740-C7018741B21D}"/>
              </a:ext>
            </a:extLst>
          </p:cNvPr>
          <p:cNvSpPr>
            <a:spLocks noGrp="1" noChangeArrowheads="1"/>
          </p:cNvSpPr>
          <p:nvPr>
            <p:ph type="title"/>
          </p:nvPr>
        </p:nvSpPr>
        <p:spPr>
          <a:xfrm>
            <a:off x="2209800" y="228600"/>
            <a:ext cx="6858000" cy="685800"/>
          </a:xfrm>
        </p:spPr>
        <p:txBody>
          <a:bodyPr>
            <a:normAutofit fontScale="90000"/>
          </a:bodyPr>
          <a:lstStyle/>
          <a:p>
            <a:pPr eaLnBrk="1" hangingPunct="1">
              <a:defRPr/>
            </a:pPr>
            <a:r>
              <a:rPr altLang="en-US"/>
              <a:t>Ethics in Business: </a:t>
            </a:r>
            <a:br>
              <a:rPr altLang="en-US"/>
            </a:br>
            <a:r>
              <a:rPr altLang="en-US"/>
              <a:t>Some Challenges</a:t>
            </a:r>
          </a:p>
        </p:txBody>
      </p:sp>
      <p:sp>
        <p:nvSpPr>
          <p:cNvPr id="22533" name="Rectangle 3">
            <a:extLst>
              <a:ext uri="{FF2B5EF4-FFF2-40B4-BE49-F238E27FC236}">
                <a16:creationId xmlns:a16="http://schemas.microsoft.com/office/drawing/2014/main" id="{F8DF1375-1CF9-E24A-B3DE-F24D8DA83952}"/>
              </a:ext>
            </a:extLst>
          </p:cNvPr>
          <p:cNvSpPr>
            <a:spLocks noGrp="1" noChangeArrowheads="1"/>
          </p:cNvSpPr>
          <p:nvPr>
            <p:ph idx="1"/>
          </p:nvPr>
        </p:nvSpPr>
        <p:spPr>
          <a:xfrm>
            <a:off x="1924050" y="1828800"/>
            <a:ext cx="8343900" cy="4351338"/>
          </a:xfrm>
        </p:spPr>
        <p:txBody>
          <a:bodyPr>
            <a:normAutofit fontScale="92500"/>
          </a:bodyPr>
          <a:lstStyle/>
          <a:p>
            <a:pPr>
              <a:spcBef>
                <a:spcPts val="600"/>
              </a:spcBef>
              <a:defRPr/>
            </a:pPr>
            <a:r>
              <a:rPr altLang="en-US" dirty="0"/>
              <a:t>Too simplistic approaches:</a:t>
            </a:r>
          </a:p>
          <a:p>
            <a:pPr lvl="1">
              <a:spcBef>
                <a:spcPts val="600"/>
              </a:spcBef>
              <a:defRPr/>
            </a:pPr>
            <a:r>
              <a:rPr lang="en-CA" altLang="en-US" dirty="0"/>
              <a:t>Indicating “just do the right thing” is not satisfactory </a:t>
            </a:r>
          </a:p>
          <a:p>
            <a:pPr>
              <a:spcBef>
                <a:spcPts val="600"/>
              </a:spcBef>
              <a:defRPr/>
            </a:pPr>
            <a:r>
              <a:rPr altLang="en-US" dirty="0"/>
              <a:t>Myths:</a:t>
            </a:r>
          </a:p>
          <a:p>
            <a:pPr lvl="1">
              <a:spcBef>
                <a:spcPts val="600"/>
              </a:spcBef>
              <a:defRPr/>
            </a:pPr>
            <a:r>
              <a:rPr lang="en-CA" altLang="en-US" dirty="0"/>
              <a:t>It’s easy to be ethical</a:t>
            </a:r>
          </a:p>
          <a:p>
            <a:pPr lvl="1">
              <a:spcBef>
                <a:spcPts val="600"/>
              </a:spcBef>
              <a:defRPr/>
            </a:pPr>
            <a:r>
              <a:rPr lang="en-CA" altLang="en-US" dirty="0"/>
              <a:t>Unethical behaviour in business is simply result of “bad apples” </a:t>
            </a:r>
          </a:p>
          <a:p>
            <a:pPr lvl="1">
              <a:spcBef>
                <a:spcPts val="600"/>
              </a:spcBef>
              <a:defRPr/>
            </a:pPr>
            <a:r>
              <a:rPr lang="en-CA" altLang="en-US" dirty="0"/>
              <a:t>People are less ethical than they used to be </a:t>
            </a:r>
          </a:p>
          <a:p>
            <a:pPr>
              <a:spcBef>
                <a:spcPts val="600"/>
              </a:spcBef>
              <a:defRPr/>
            </a:pPr>
            <a:r>
              <a:rPr altLang="en-US" dirty="0"/>
              <a:t>Lack of awareness:</a:t>
            </a:r>
          </a:p>
          <a:p>
            <a:pPr lvl="1">
              <a:spcBef>
                <a:spcPts val="600"/>
              </a:spcBef>
              <a:defRPr/>
            </a:pPr>
            <a:r>
              <a:rPr lang="en-CA" altLang="en-US" dirty="0"/>
              <a:t>Most people believe that they behave ethically towards others, but self-perception often falls short</a:t>
            </a:r>
          </a:p>
          <a:p>
            <a:pPr lvl="1">
              <a:spcBef>
                <a:spcPts val="600"/>
              </a:spcBef>
              <a:defRPr/>
            </a:pPr>
            <a:r>
              <a:rPr lang="en-CA" altLang="en-US" dirty="0"/>
              <a:t>Four biases: prejudice, favouritism, overclaiming credit and conflict of interest</a:t>
            </a:r>
          </a:p>
        </p:txBody>
      </p:sp>
      <p:sp>
        <p:nvSpPr>
          <p:cNvPr id="56323" name="Footer Placeholder 1">
            <a:extLst>
              <a:ext uri="{FF2B5EF4-FFF2-40B4-BE49-F238E27FC236}">
                <a16:creationId xmlns:a16="http://schemas.microsoft.com/office/drawing/2014/main" id="{02B8978E-F25D-4443-8A5E-8FC4A0559CE9}"/>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a:t>
            </a:r>
          </a:p>
        </p:txBody>
      </p:sp>
      <p:sp>
        <p:nvSpPr>
          <p:cNvPr id="56324" name="Slide Number Placeholder 2">
            <a:extLst>
              <a:ext uri="{FF2B5EF4-FFF2-40B4-BE49-F238E27FC236}">
                <a16:creationId xmlns:a16="http://schemas.microsoft.com/office/drawing/2014/main" id="{F6A657AD-8A9E-1249-BF99-8F9F659152F9}"/>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5 - </a:t>
            </a:r>
            <a:fld id="{EF7ED050-6959-F048-9DD6-8C86160EA400}" type="slidenum">
              <a:rPr lang="en-CA" altLang="en-US" b="0" smtClean="0">
                <a:solidFill>
                  <a:srgbClr val="898989"/>
                </a:solidFill>
                <a:latin typeface="Times New Roman" panose="02020603050405020304" pitchFamily="18" charset="0"/>
              </a:rPr>
              <a:pPr/>
              <a:t>27</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C66C3204-224D-904E-ABA8-42A2FC9285AD}"/>
              </a:ext>
            </a:extLst>
          </p:cNvPr>
          <p:cNvSpPr>
            <a:spLocks noGrp="1" noChangeArrowheads="1"/>
          </p:cNvSpPr>
          <p:nvPr>
            <p:ph type="title"/>
          </p:nvPr>
        </p:nvSpPr>
        <p:spPr>
          <a:xfrm>
            <a:off x="2076450" y="427038"/>
            <a:ext cx="6858000" cy="685800"/>
          </a:xfrm>
        </p:spPr>
        <p:txBody>
          <a:bodyPr>
            <a:normAutofit fontScale="90000"/>
          </a:bodyPr>
          <a:lstStyle/>
          <a:p>
            <a:pPr eaLnBrk="1" hangingPunct="1">
              <a:defRPr/>
            </a:pPr>
            <a:r>
              <a:rPr altLang="en-US"/>
              <a:t>Codes of Conduct </a:t>
            </a:r>
            <a:br>
              <a:rPr altLang="en-US"/>
            </a:br>
            <a:r>
              <a:rPr altLang="en-US"/>
              <a:t>and Ethics</a:t>
            </a:r>
          </a:p>
        </p:txBody>
      </p:sp>
      <p:sp>
        <p:nvSpPr>
          <p:cNvPr id="6149" name="Rectangle 3">
            <a:extLst>
              <a:ext uri="{FF2B5EF4-FFF2-40B4-BE49-F238E27FC236}">
                <a16:creationId xmlns:a16="http://schemas.microsoft.com/office/drawing/2014/main" id="{7BE1C0B3-5B0C-9542-BDDF-AE10B18D23CF}"/>
              </a:ext>
            </a:extLst>
          </p:cNvPr>
          <p:cNvSpPr>
            <a:spLocks noGrp="1" noChangeArrowheads="1"/>
          </p:cNvSpPr>
          <p:nvPr>
            <p:ph idx="1"/>
          </p:nvPr>
        </p:nvSpPr>
        <p:spPr>
          <a:xfrm>
            <a:off x="1981200" y="2209801"/>
            <a:ext cx="7886700" cy="3649663"/>
          </a:xfrm>
        </p:spPr>
        <p:txBody>
          <a:bodyPr/>
          <a:lstStyle/>
          <a:p>
            <a:pPr eaLnBrk="1" hangingPunct="1">
              <a:defRPr/>
            </a:pPr>
            <a:r>
              <a:rPr altLang="en-US" b="1" dirty="0"/>
              <a:t>Code of conduct </a:t>
            </a:r>
            <a:r>
              <a:rPr altLang="en-US" b="1" dirty="0">
                <a:sym typeface="Wingdings" panose="05000000000000000000" pitchFamily="2" charset="2"/>
              </a:rPr>
              <a:t> </a:t>
            </a:r>
            <a:r>
              <a:rPr altLang="en-US" dirty="0"/>
              <a:t>explicitly states what appropriate behaviour is by identifying what is acceptable and unacceptable</a:t>
            </a:r>
          </a:p>
          <a:p>
            <a:pPr eaLnBrk="1" hangingPunct="1">
              <a:defRPr/>
            </a:pPr>
            <a:endParaRPr altLang="en-US" sz="1200" dirty="0"/>
          </a:p>
          <a:p>
            <a:pPr eaLnBrk="1" hangingPunct="1">
              <a:defRPr/>
            </a:pPr>
            <a:r>
              <a:rPr altLang="en-US" b="1" dirty="0"/>
              <a:t>Code of ethics </a:t>
            </a:r>
            <a:r>
              <a:rPr altLang="en-US" b="1" dirty="0">
                <a:sym typeface="Wingdings" panose="05000000000000000000" pitchFamily="2" charset="2"/>
              </a:rPr>
              <a:t> </a:t>
            </a:r>
            <a:r>
              <a:rPr altLang="en-US" dirty="0"/>
              <a:t>a statement of principles or values that guide behaviour by describing the general value system within which a corporation attempts to operate in a given environment</a:t>
            </a:r>
          </a:p>
        </p:txBody>
      </p:sp>
      <p:sp>
        <p:nvSpPr>
          <p:cNvPr id="17411" name="Footer Placeholder 5">
            <a:extLst>
              <a:ext uri="{FF2B5EF4-FFF2-40B4-BE49-F238E27FC236}">
                <a16:creationId xmlns:a16="http://schemas.microsoft.com/office/drawing/2014/main" id="{32835179-B970-8B47-840D-F16EA8D4FCBF}"/>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7412" name="Slide Number Placeholder 7">
            <a:extLst>
              <a:ext uri="{FF2B5EF4-FFF2-40B4-BE49-F238E27FC236}">
                <a16:creationId xmlns:a16="http://schemas.microsoft.com/office/drawing/2014/main" id="{20A221B2-A243-5E4D-B7F8-7A6F04E3F79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1FAF2553-B52B-4441-BAC7-077F2FF6D78C}" type="slidenum">
              <a:rPr lang="en-CA" altLang="en-US" b="0" smtClean="0">
                <a:solidFill>
                  <a:srgbClr val="898989"/>
                </a:solidFill>
                <a:latin typeface="Times New Roman" panose="02020603050405020304" pitchFamily="18" charset="0"/>
              </a:rPr>
              <a:pPr/>
              <a:t>28</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oter Placeholder 5">
            <a:extLst>
              <a:ext uri="{FF2B5EF4-FFF2-40B4-BE49-F238E27FC236}">
                <a16:creationId xmlns:a16="http://schemas.microsoft.com/office/drawing/2014/main" id="{61E1A25A-25DB-6C4F-966E-529226657D73}"/>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5602" name="Slide Number Placeholder 2">
            <a:extLst>
              <a:ext uri="{FF2B5EF4-FFF2-40B4-BE49-F238E27FC236}">
                <a16:creationId xmlns:a16="http://schemas.microsoft.com/office/drawing/2014/main" id="{48739B73-608C-1742-898D-A3B43373A3A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0F334D04-54BC-704B-8186-44E8B93F6E35}" type="slidenum">
              <a:rPr lang="en-CA" altLang="en-US" b="0" smtClean="0">
                <a:solidFill>
                  <a:srgbClr val="898989"/>
                </a:solidFill>
                <a:latin typeface="Times New Roman" panose="02020603050405020304" pitchFamily="18" charset="0"/>
              </a:rPr>
              <a:pPr/>
              <a:t>29</a:t>
            </a:fld>
            <a:endParaRPr lang="en-CA" altLang="en-US" b="0">
              <a:solidFill>
                <a:srgbClr val="898989"/>
              </a:solidFill>
              <a:latin typeface="Times New Roman" panose="02020603050405020304" pitchFamily="18" charset="0"/>
            </a:endParaRPr>
          </a:p>
        </p:txBody>
      </p:sp>
      <p:sp>
        <p:nvSpPr>
          <p:cNvPr id="25603" name="Rectangle 2">
            <a:extLst>
              <a:ext uri="{FF2B5EF4-FFF2-40B4-BE49-F238E27FC236}">
                <a16:creationId xmlns:a16="http://schemas.microsoft.com/office/drawing/2014/main" id="{A3B151B4-CCD7-EF4B-B282-CBB886583158}"/>
              </a:ext>
            </a:extLst>
          </p:cNvPr>
          <p:cNvSpPr txBox="1">
            <a:spLocks noChangeArrowheads="1"/>
          </p:cNvSpPr>
          <p:nvPr/>
        </p:nvSpPr>
        <p:spPr bwMode="auto">
          <a:xfrm>
            <a:off x="2209800" y="317500"/>
            <a:ext cx="685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4000">
                <a:solidFill>
                  <a:srgbClr val="1D6295"/>
                </a:solidFill>
                <a:latin typeface="Calibri Light" panose="020F0302020204030204" pitchFamily="34" charset="0"/>
                <a:ea typeface="Source Sans Pro" panose="020B0503030403020204" pitchFamily="34" charset="0"/>
                <a:cs typeface="Times New Roman" panose="02020603050405020304" pitchFamily="18" charset="0"/>
              </a:rPr>
              <a:t>Codes of Conduct and </a:t>
            </a:r>
            <a:br>
              <a:rPr lang="en-US" altLang="en-US" sz="4000">
                <a:solidFill>
                  <a:srgbClr val="1D6295"/>
                </a:solidFill>
                <a:latin typeface="Calibri Light" panose="020F0302020204030204" pitchFamily="34" charset="0"/>
                <a:ea typeface="Source Sans Pro" panose="020B0503030403020204" pitchFamily="34" charset="0"/>
                <a:cs typeface="Times New Roman" panose="02020603050405020304" pitchFamily="18" charset="0"/>
              </a:rPr>
            </a:br>
            <a:r>
              <a:rPr lang="en-US" altLang="en-US" sz="4000">
                <a:solidFill>
                  <a:srgbClr val="1D6295"/>
                </a:solidFill>
                <a:latin typeface="Calibri Light" panose="020F0302020204030204" pitchFamily="34" charset="0"/>
                <a:ea typeface="Source Sans Pro" panose="020B0503030403020204" pitchFamily="34" charset="0"/>
                <a:cs typeface="Times New Roman" panose="02020603050405020304" pitchFamily="18" charset="0"/>
              </a:rPr>
              <a:t>Codes of Ethics Cont’d…</a:t>
            </a:r>
          </a:p>
        </p:txBody>
      </p:sp>
      <p:sp>
        <p:nvSpPr>
          <p:cNvPr id="6" name="Content Placeholder 5">
            <a:extLst>
              <a:ext uri="{FF2B5EF4-FFF2-40B4-BE49-F238E27FC236}">
                <a16:creationId xmlns:a16="http://schemas.microsoft.com/office/drawing/2014/main" id="{99EE732E-DDFC-DD40-B760-3E8693FB6E49}"/>
              </a:ext>
            </a:extLst>
          </p:cNvPr>
          <p:cNvSpPr>
            <a:spLocks noGrp="1"/>
          </p:cNvSpPr>
          <p:nvPr>
            <p:ph idx="1"/>
          </p:nvPr>
        </p:nvSpPr>
        <p:spPr>
          <a:xfrm>
            <a:off x="1905000" y="1981200"/>
            <a:ext cx="7886700" cy="4351338"/>
          </a:xfrm>
        </p:spPr>
        <p:txBody>
          <a:bodyPr/>
          <a:lstStyle/>
          <a:p>
            <a:pPr>
              <a:defRPr/>
            </a:pPr>
            <a:r>
              <a:rPr lang="en-US" dirty="0"/>
              <a:t>Content of codes has evolved over time and through five generations:</a:t>
            </a:r>
          </a:p>
          <a:p>
            <a:pPr lvl="1">
              <a:spcBef>
                <a:spcPts val="600"/>
              </a:spcBef>
              <a:defRPr/>
            </a:pPr>
            <a:r>
              <a:rPr lang="en-US" i="1" dirty="0"/>
              <a:t>First generation </a:t>
            </a:r>
            <a:r>
              <a:rPr lang="en-US" dirty="0">
                <a:sym typeface="Wingdings" panose="05000000000000000000" pitchFamily="2" charset="2"/>
              </a:rPr>
              <a:t> conflict of interest</a:t>
            </a:r>
          </a:p>
          <a:p>
            <a:pPr lvl="1">
              <a:spcBef>
                <a:spcPts val="600"/>
              </a:spcBef>
              <a:defRPr/>
            </a:pPr>
            <a:r>
              <a:rPr lang="en-US" i="1" dirty="0">
                <a:sym typeface="Wingdings" panose="05000000000000000000" pitchFamily="2" charset="2"/>
              </a:rPr>
              <a:t>Second generation </a:t>
            </a:r>
            <a:r>
              <a:rPr lang="en-US" dirty="0">
                <a:sym typeface="Wingdings" panose="05000000000000000000" pitchFamily="2" charset="2"/>
              </a:rPr>
              <a:t> commercial conduct</a:t>
            </a:r>
          </a:p>
          <a:p>
            <a:pPr lvl="1">
              <a:spcBef>
                <a:spcPts val="600"/>
              </a:spcBef>
              <a:defRPr/>
            </a:pPr>
            <a:r>
              <a:rPr lang="en-US" i="1" dirty="0">
                <a:sym typeface="Wingdings" panose="05000000000000000000" pitchFamily="2" charset="2"/>
              </a:rPr>
              <a:t>Third generation </a:t>
            </a:r>
            <a:r>
              <a:rPr lang="en-US" dirty="0">
                <a:sym typeface="Wingdings" panose="05000000000000000000" pitchFamily="2" charset="2"/>
              </a:rPr>
              <a:t> employee rights and motivation of the workforce</a:t>
            </a:r>
          </a:p>
          <a:p>
            <a:pPr lvl="1">
              <a:spcBef>
                <a:spcPts val="600"/>
              </a:spcBef>
              <a:defRPr/>
            </a:pPr>
            <a:r>
              <a:rPr lang="en-US" i="1" dirty="0">
                <a:sym typeface="Wingdings" panose="05000000000000000000" pitchFamily="2" charset="2"/>
              </a:rPr>
              <a:t>Fourth generation </a:t>
            </a:r>
            <a:r>
              <a:rPr lang="en-US" dirty="0">
                <a:sym typeface="Wingdings" panose="05000000000000000000" pitchFamily="2" charset="2"/>
              </a:rPr>
              <a:t> wider responsibility, with attention on environment and respect for communities</a:t>
            </a:r>
          </a:p>
          <a:p>
            <a:pPr lvl="1">
              <a:spcBef>
                <a:spcPts val="600"/>
              </a:spcBef>
              <a:defRPr/>
            </a:pPr>
            <a:r>
              <a:rPr lang="en-US" i="1" dirty="0">
                <a:sym typeface="Wingdings" panose="05000000000000000000" pitchFamily="2" charset="2"/>
              </a:rPr>
              <a:t>Fifth generation </a:t>
            </a:r>
            <a:r>
              <a:rPr lang="en-US" dirty="0">
                <a:sym typeface="Wingdings" panose="05000000000000000000" pitchFamily="2" charset="2"/>
              </a:rPr>
              <a:t> international concerns, including human rights, the rule of law and </a:t>
            </a:r>
            <a:r>
              <a:rPr lang="en-US" dirty="0" err="1">
                <a:sym typeface="Wingdings" panose="05000000000000000000" pitchFamily="2" charset="2"/>
              </a:rPr>
              <a:t>labour</a:t>
            </a:r>
            <a:r>
              <a:rPr lang="en-US" dirty="0">
                <a:sym typeface="Wingdings" panose="05000000000000000000" pitchFamily="2" charset="2"/>
              </a:rPr>
              <a:t> conditions</a:t>
            </a:r>
          </a:p>
          <a:p>
            <a:pPr lvl="1">
              <a:defRP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54A4C9BE-4907-DE41-A32A-7928BA3CEC9E}"/>
              </a:ext>
            </a:extLst>
          </p:cNvPr>
          <p:cNvSpPr>
            <a:spLocks noGrp="1" noChangeArrowheads="1"/>
          </p:cNvSpPr>
          <p:nvPr>
            <p:ph type="title"/>
          </p:nvPr>
        </p:nvSpPr>
        <p:spPr>
          <a:xfrm>
            <a:off x="1524000" y="527050"/>
            <a:ext cx="8077200" cy="698500"/>
          </a:xfrm>
        </p:spPr>
        <p:txBody>
          <a:bodyPr>
            <a:normAutofit fontScale="90000"/>
          </a:bodyPr>
          <a:lstStyle/>
          <a:p>
            <a:pPr>
              <a:defRPr/>
            </a:pPr>
            <a:r>
              <a:rPr altLang="en-US"/>
              <a:t>The Stakeholder Concept </a:t>
            </a:r>
            <a:br>
              <a:rPr altLang="en-US"/>
            </a:br>
            <a:r>
              <a:rPr altLang="en-US"/>
              <a:t>and Business</a:t>
            </a:r>
          </a:p>
        </p:txBody>
      </p:sp>
      <p:sp>
        <p:nvSpPr>
          <p:cNvPr id="6149" name="Rectangle 3">
            <a:extLst>
              <a:ext uri="{FF2B5EF4-FFF2-40B4-BE49-F238E27FC236}">
                <a16:creationId xmlns:a16="http://schemas.microsoft.com/office/drawing/2014/main" id="{8F2C2239-DA28-E746-B58C-56C60EE4FDF5}"/>
              </a:ext>
            </a:extLst>
          </p:cNvPr>
          <p:cNvSpPr>
            <a:spLocks noGrp="1" noChangeArrowheads="1"/>
          </p:cNvSpPr>
          <p:nvPr>
            <p:ph idx="1"/>
          </p:nvPr>
        </p:nvSpPr>
        <p:spPr>
          <a:xfrm>
            <a:off x="2133600" y="2286001"/>
            <a:ext cx="8153400" cy="3673475"/>
          </a:xfrm>
        </p:spPr>
        <p:txBody>
          <a:bodyPr/>
          <a:lstStyle/>
          <a:p>
            <a:pPr>
              <a:defRPr/>
            </a:pPr>
            <a:r>
              <a:rPr lang="en-US" dirty="0"/>
              <a:t>Freeman (1984):</a:t>
            </a:r>
          </a:p>
          <a:p>
            <a:pPr lvl="1">
              <a:defRPr/>
            </a:pPr>
            <a:r>
              <a:rPr lang="en-US" dirty="0"/>
              <a:t>Managers must seek out stakeholders</a:t>
            </a:r>
          </a:p>
          <a:p>
            <a:pPr lvl="1">
              <a:defRPr/>
            </a:pPr>
            <a:r>
              <a:rPr lang="en-US" dirty="0"/>
              <a:t>If “</a:t>
            </a:r>
            <a:r>
              <a:rPr lang="en-US" b="1" i="1" dirty="0"/>
              <a:t>you want to manage effectively, then you must take your stakeholders into account in a systematic fashion</a:t>
            </a:r>
            <a:r>
              <a:rPr lang="en-US" b="1" dirty="0"/>
              <a:t>.</a:t>
            </a:r>
            <a:r>
              <a:rPr lang="en-US" dirty="0"/>
              <a:t>”</a:t>
            </a:r>
          </a:p>
          <a:p>
            <a:pPr>
              <a:defRPr/>
            </a:pPr>
            <a:r>
              <a:rPr lang="en-US" altLang="en-US" dirty="0"/>
              <a:t>Relationships are two-way:</a:t>
            </a:r>
          </a:p>
          <a:p>
            <a:pPr lvl="1">
              <a:defRPr/>
            </a:pPr>
            <a:r>
              <a:rPr lang="en-US" altLang="en-US" dirty="0"/>
              <a:t>Corporations must understand how activities influence stakeholders</a:t>
            </a:r>
          </a:p>
          <a:p>
            <a:pPr lvl="1">
              <a:defRPr/>
            </a:pPr>
            <a:r>
              <a:rPr lang="en-US" altLang="en-US" dirty="0"/>
              <a:t>Stakeholders must consider their responsibilities to the corporation</a:t>
            </a:r>
            <a:endParaRPr lang="en-CA" altLang="en-US" dirty="0"/>
          </a:p>
          <a:p>
            <a:pPr>
              <a:defRPr/>
            </a:pPr>
            <a:endParaRPr altLang="en-US" dirty="0"/>
          </a:p>
        </p:txBody>
      </p:sp>
      <p:sp>
        <p:nvSpPr>
          <p:cNvPr id="15363" name="Footer Placeholder 5">
            <a:extLst>
              <a:ext uri="{FF2B5EF4-FFF2-40B4-BE49-F238E27FC236}">
                <a16:creationId xmlns:a16="http://schemas.microsoft.com/office/drawing/2014/main" id="{F879BDD1-2684-FA4C-920D-FA2BE821672B}"/>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5364" name="Slide Number Placeholder 7">
            <a:extLst>
              <a:ext uri="{FF2B5EF4-FFF2-40B4-BE49-F238E27FC236}">
                <a16:creationId xmlns:a16="http://schemas.microsoft.com/office/drawing/2014/main" id="{44656486-AC4A-AC46-A940-0A57ADC5260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A2D62C77-47B0-9743-9E6E-57D8624EA36A}" type="slidenum">
              <a:rPr lang="en-CA" altLang="en-US" b="0" smtClean="0">
                <a:solidFill>
                  <a:srgbClr val="898989"/>
                </a:solidFill>
                <a:latin typeface="Times New Roman" panose="02020603050405020304" pitchFamily="18" charset="0"/>
              </a:rPr>
              <a:pPr/>
              <a:t>3</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8B87D2FC-445A-5D44-930A-5ACD2BE1D3FF}"/>
              </a:ext>
            </a:extLst>
          </p:cNvPr>
          <p:cNvSpPr>
            <a:spLocks noGrp="1" noChangeArrowheads="1"/>
          </p:cNvSpPr>
          <p:nvPr>
            <p:ph type="title"/>
          </p:nvPr>
        </p:nvSpPr>
        <p:spPr>
          <a:xfrm>
            <a:off x="2133600" y="304800"/>
            <a:ext cx="6858000" cy="685800"/>
          </a:xfrm>
        </p:spPr>
        <p:txBody>
          <a:bodyPr>
            <a:normAutofit fontScale="90000"/>
          </a:bodyPr>
          <a:lstStyle/>
          <a:p>
            <a:pPr eaLnBrk="1" hangingPunct="1">
              <a:defRPr/>
            </a:pPr>
            <a:r>
              <a:rPr altLang="en-US"/>
              <a:t>Understanding </a:t>
            </a:r>
            <a:br>
              <a:rPr altLang="en-US"/>
            </a:br>
            <a:r>
              <a:rPr altLang="en-US"/>
              <a:t>Conflicts of Interest</a:t>
            </a:r>
          </a:p>
        </p:txBody>
      </p:sp>
      <p:sp>
        <p:nvSpPr>
          <p:cNvPr id="11269" name="Rectangle 3">
            <a:extLst>
              <a:ext uri="{FF2B5EF4-FFF2-40B4-BE49-F238E27FC236}">
                <a16:creationId xmlns:a16="http://schemas.microsoft.com/office/drawing/2014/main" id="{087174BF-691E-5E43-BA4E-0AF31EF6803B}"/>
              </a:ext>
            </a:extLst>
          </p:cNvPr>
          <p:cNvSpPr>
            <a:spLocks noGrp="1" noChangeArrowheads="1"/>
          </p:cNvSpPr>
          <p:nvPr>
            <p:ph idx="1"/>
          </p:nvPr>
        </p:nvSpPr>
        <p:spPr>
          <a:xfrm>
            <a:off x="1981200" y="2141539"/>
            <a:ext cx="7886700" cy="4351337"/>
          </a:xfrm>
        </p:spPr>
        <p:txBody>
          <a:bodyPr/>
          <a:lstStyle/>
          <a:p>
            <a:pPr>
              <a:spcBef>
                <a:spcPts val="600"/>
              </a:spcBef>
              <a:defRPr/>
            </a:pPr>
            <a:r>
              <a:rPr altLang="en-US" b="1" dirty="0"/>
              <a:t>Conflict of interest </a:t>
            </a:r>
            <a:r>
              <a:rPr altLang="en-US" dirty="0">
                <a:sym typeface="Wingdings" panose="05000000000000000000" pitchFamily="2" charset="2"/>
              </a:rPr>
              <a:t> situation in which an individual has a private or personal interest that is sufficient to appear to influence the objective exercise of that individual’s duties</a:t>
            </a:r>
            <a:endParaRPr altLang="en-US" dirty="0"/>
          </a:p>
          <a:p>
            <a:pPr>
              <a:spcBef>
                <a:spcPts val="600"/>
              </a:spcBef>
              <a:defRPr/>
            </a:pPr>
            <a:r>
              <a:rPr altLang="en-US" dirty="0"/>
              <a:t>Three types of conflict: </a:t>
            </a:r>
          </a:p>
          <a:p>
            <a:pPr marL="1085850" lvl="1" indent="-514350">
              <a:spcBef>
                <a:spcPts val="600"/>
              </a:spcBef>
              <a:buFont typeface="+mj-lt"/>
              <a:buAutoNum type="arabicPeriod"/>
              <a:defRPr/>
            </a:pPr>
            <a:r>
              <a:rPr lang="en-CA" altLang="en-US" i="1" dirty="0"/>
              <a:t>Real</a:t>
            </a:r>
          </a:p>
          <a:p>
            <a:pPr marL="1085850" lvl="1" indent="-514350">
              <a:spcBef>
                <a:spcPts val="600"/>
              </a:spcBef>
              <a:buFont typeface="+mj-lt"/>
              <a:buAutoNum type="arabicPeriod"/>
              <a:defRPr/>
            </a:pPr>
            <a:r>
              <a:rPr lang="en-CA" altLang="en-US" i="1" dirty="0"/>
              <a:t>Apparent</a:t>
            </a:r>
          </a:p>
          <a:p>
            <a:pPr marL="1085850" lvl="1" indent="-514350">
              <a:spcBef>
                <a:spcPts val="600"/>
              </a:spcBef>
              <a:buFont typeface="+mj-lt"/>
              <a:buAutoNum type="arabicPeriod"/>
              <a:defRPr/>
            </a:pPr>
            <a:r>
              <a:rPr lang="en-CA" altLang="en-US" i="1" dirty="0"/>
              <a:t>Potential</a:t>
            </a:r>
          </a:p>
          <a:p>
            <a:pPr marL="0" indent="0">
              <a:buNone/>
              <a:defRPr/>
            </a:pPr>
            <a:endParaRPr altLang="en-US" dirty="0"/>
          </a:p>
        </p:txBody>
      </p:sp>
      <p:sp>
        <p:nvSpPr>
          <p:cNvPr id="33795" name="Footer Placeholder 5">
            <a:extLst>
              <a:ext uri="{FF2B5EF4-FFF2-40B4-BE49-F238E27FC236}">
                <a16:creationId xmlns:a16="http://schemas.microsoft.com/office/drawing/2014/main" id="{42F6C3DB-DF48-164E-A03C-DBDA7895606C}"/>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33796" name="Slide Number Placeholder 7">
            <a:extLst>
              <a:ext uri="{FF2B5EF4-FFF2-40B4-BE49-F238E27FC236}">
                <a16:creationId xmlns:a16="http://schemas.microsoft.com/office/drawing/2014/main" id="{224B7C9C-33BE-AE44-9AB2-4A6CEFD1ABDF}"/>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820D6106-B94E-CA4B-8D50-3B4783A0B58E}" type="slidenum">
              <a:rPr lang="en-CA" altLang="en-US" b="0" smtClean="0">
                <a:solidFill>
                  <a:srgbClr val="898989"/>
                </a:solidFill>
                <a:latin typeface="Times New Roman" panose="02020603050405020304" pitchFamily="18" charset="0"/>
              </a:rPr>
              <a:pPr/>
              <a:t>30</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2B328870-9CBA-424E-8AF2-14EC02935382}"/>
              </a:ext>
            </a:extLst>
          </p:cNvPr>
          <p:cNvSpPr>
            <a:spLocks noGrp="1" noChangeArrowheads="1"/>
          </p:cNvSpPr>
          <p:nvPr>
            <p:ph type="title"/>
          </p:nvPr>
        </p:nvSpPr>
        <p:spPr>
          <a:xfrm>
            <a:off x="2057400" y="152400"/>
            <a:ext cx="6858000" cy="685800"/>
          </a:xfrm>
        </p:spPr>
        <p:txBody>
          <a:bodyPr>
            <a:normAutofit fontScale="90000"/>
          </a:bodyPr>
          <a:lstStyle/>
          <a:p>
            <a:pPr eaLnBrk="1" hangingPunct="1">
              <a:defRPr/>
            </a:pPr>
            <a:r>
              <a:rPr altLang="en-US"/>
              <a:t>Common Conflicts </a:t>
            </a:r>
            <a:br>
              <a:rPr altLang="en-US"/>
            </a:br>
            <a:r>
              <a:rPr altLang="en-US"/>
              <a:t>of Interest</a:t>
            </a:r>
          </a:p>
        </p:txBody>
      </p:sp>
      <p:graphicFrame>
        <p:nvGraphicFramePr>
          <p:cNvPr id="2" name="Content Placeholder 1">
            <a:extLst>
              <a:ext uri="{FF2B5EF4-FFF2-40B4-BE49-F238E27FC236}">
                <a16:creationId xmlns:a16="http://schemas.microsoft.com/office/drawing/2014/main" id="{7B4535F7-407B-E448-BB21-B7A9E0D882EC}"/>
              </a:ext>
            </a:extLst>
          </p:cNvPr>
          <p:cNvGraphicFramePr>
            <a:graphicFrameLocks noGrp="1"/>
          </p:cNvGraphicFramePr>
          <p:nvPr>
            <p:ph idx="1"/>
          </p:nvPr>
        </p:nvGraphicFramePr>
        <p:xfrm>
          <a:off x="1828800" y="1570039"/>
          <a:ext cx="8534400" cy="4668839"/>
        </p:xfrm>
        <a:graphic>
          <a:graphicData uri="http://schemas.openxmlformats.org/drawingml/2006/table">
            <a:tbl>
              <a:tblPr firstRow="1" bandRow="1">
                <a:tableStyleId>{5DA37D80-6434-44D0-A028-1B22A696006F}</a:tableStyleId>
              </a:tblPr>
              <a:tblGrid>
                <a:gridCol w="8534400">
                  <a:extLst>
                    <a:ext uri="{9D8B030D-6E8A-4147-A177-3AD203B41FA5}">
                      <a16:colId xmlns:a16="http://schemas.microsoft.com/office/drawing/2014/main" val="20000"/>
                    </a:ext>
                  </a:extLst>
                </a:gridCol>
              </a:tblGrid>
              <a:tr h="823039">
                <a:tc>
                  <a:txBody>
                    <a:bodyPr/>
                    <a:lstStyle/>
                    <a:p>
                      <a:r>
                        <a:rPr lang="en-US" sz="1600" b="0" i="1" dirty="0"/>
                        <a:t>Self-dealing</a:t>
                      </a:r>
                      <a:r>
                        <a:rPr lang="en-US" sz="1600" b="0" dirty="0"/>
                        <a:t>—Exists where a manager or employee takes an action in an official capacity that involves dealing with oneself in a private capacity and that confers a benefit to oneself. Today this extends to one’s spouse, family members, and business partners.</a:t>
                      </a:r>
                    </a:p>
                  </a:txBody>
                  <a:tcPr marT="45714" marB="45714" anchor="ctr"/>
                </a:tc>
                <a:extLst>
                  <a:ext uri="{0D108BD9-81ED-4DB2-BD59-A6C34878D82A}">
                    <a16:rowId xmlns:a16="http://schemas.microsoft.com/office/drawing/2014/main" val="10000"/>
                  </a:ext>
                </a:extLst>
              </a:tr>
              <a:tr h="370786">
                <a:tc>
                  <a:txBody>
                    <a:bodyPr/>
                    <a:lstStyle/>
                    <a:p>
                      <a:r>
                        <a:rPr lang="en-US" sz="1600" i="1" dirty="0"/>
                        <a:t>Accepting gifts or benefits</a:t>
                      </a:r>
                      <a:r>
                        <a:rPr lang="en-US" sz="1600" dirty="0"/>
                        <a:t>—Involves the acceptance of some benefit.</a:t>
                      </a:r>
                    </a:p>
                  </a:txBody>
                  <a:tcPr marT="45714" marB="45714" anchor="ctr"/>
                </a:tc>
                <a:extLst>
                  <a:ext uri="{0D108BD9-81ED-4DB2-BD59-A6C34878D82A}">
                    <a16:rowId xmlns:a16="http://schemas.microsoft.com/office/drawing/2014/main" val="10001"/>
                  </a:ext>
                </a:extLst>
              </a:tr>
              <a:tr h="579169">
                <a:tc>
                  <a:txBody>
                    <a:bodyPr/>
                    <a:lstStyle/>
                    <a:p>
                      <a:r>
                        <a:rPr lang="en-US" sz="1600" i="1" dirty="0"/>
                        <a:t>Influence peddling</a:t>
                      </a:r>
                      <a:r>
                        <a:rPr lang="en-US" sz="1600" dirty="0"/>
                        <a:t>—The practice of soliciting some form of benefit; for example, asking for a kickback or gift from a supplier if a purchase is made.</a:t>
                      </a:r>
                    </a:p>
                  </a:txBody>
                  <a:tcPr marT="45714" marB="45714" anchor="ctr"/>
                </a:tc>
                <a:extLst>
                  <a:ext uri="{0D108BD9-81ED-4DB2-BD59-A6C34878D82A}">
                    <a16:rowId xmlns:a16="http://schemas.microsoft.com/office/drawing/2014/main" val="10002"/>
                  </a:ext>
                </a:extLst>
              </a:tr>
              <a:tr h="579169">
                <a:tc>
                  <a:txBody>
                    <a:bodyPr/>
                    <a:lstStyle/>
                    <a:p>
                      <a:r>
                        <a:rPr lang="en-US" sz="1600" i="1" dirty="0"/>
                        <a:t>Using employer’s property</a:t>
                      </a:r>
                      <a:r>
                        <a:rPr lang="en-US" sz="1600" dirty="0"/>
                        <a:t>—The inappropriate use of an employer’s property; for example, taking office supplies for home use.</a:t>
                      </a:r>
                    </a:p>
                  </a:txBody>
                  <a:tcPr marT="45714" marB="45714" anchor="ctr"/>
                </a:tc>
                <a:extLst>
                  <a:ext uri="{0D108BD9-81ED-4DB2-BD59-A6C34878D82A}">
                    <a16:rowId xmlns:a16="http://schemas.microsoft.com/office/drawing/2014/main" val="10003"/>
                  </a:ext>
                </a:extLst>
              </a:tr>
              <a:tr h="579169">
                <a:tc>
                  <a:txBody>
                    <a:bodyPr/>
                    <a:lstStyle/>
                    <a:p>
                      <a:r>
                        <a:rPr lang="en-US" sz="1600" i="1" dirty="0"/>
                        <a:t>Using confidential information</a:t>
                      </a:r>
                      <a:r>
                        <a:rPr lang="en-US" sz="1600" dirty="0"/>
                        <a:t>—The use for personal or private purposes of confidential information obtained from some other source, for example customers or suppliers, to gain some benefit.</a:t>
                      </a:r>
                    </a:p>
                  </a:txBody>
                  <a:tcPr marT="45714" marB="45714" anchor="ctr"/>
                </a:tc>
                <a:extLst>
                  <a:ext uri="{0D108BD9-81ED-4DB2-BD59-A6C34878D82A}">
                    <a16:rowId xmlns:a16="http://schemas.microsoft.com/office/drawing/2014/main" val="10004"/>
                  </a:ext>
                </a:extLst>
              </a:tr>
              <a:tr h="579169">
                <a:tc>
                  <a:txBody>
                    <a:bodyPr/>
                    <a:lstStyle/>
                    <a:p>
                      <a:r>
                        <a:rPr lang="en-US" sz="1600" i="1" dirty="0"/>
                        <a:t>Outside employment or moonlighting</a:t>
                      </a:r>
                      <a:r>
                        <a:rPr lang="en-US" sz="1600" dirty="0"/>
                        <a:t>—The work or activity in which an employee engages outside normal working hours for additional remuneration.</a:t>
                      </a:r>
                    </a:p>
                  </a:txBody>
                  <a:tcPr marT="45714" marB="45714" anchor="ctr"/>
                </a:tc>
                <a:extLst>
                  <a:ext uri="{0D108BD9-81ED-4DB2-BD59-A6C34878D82A}">
                    <a16:rowId xmlns:a16="http://schemas.microsoft.com/office/drawing/2014/main" val="10005"/>
                  </a:ext>
                </a:extLst>
              </a:tr>
              <a:tr h="579169">
                <a:tc>
                  <a:txBody>
                    <a:bodyPr/>
                    <a:lstStyle/>
                    <a:p>
                      <a:r>
                        <a:rPr lang="en-US" sz="1600" i="1" dirty="0"/>
                        <a:t>Post-employment</a:t>
                      </a:r>
                      <a:r>
                        <a:rPr lang="en-US" sz="1600" dirty="0"/>
                        <a:t>—Subsequent or future employment where information or contacts obtained during employment results in some benefit.</a:t>
                      </a:r>
                    </a:p>
                  </a:txBody>
                  <a:tcPr marT="45714" marB="45714" anchor="ctr"/>
                </a:tc>
                <a:extLst>
                  <a:ext uri="{0D108BD9-81ED-4DB2-BD59-A6C34878D82A}">
                    <a16:rowId xmlns:a16="http://schemas.microsoft.com/office/drawing/2014/main" val="10006"/>
                  </a:ext>
                </a:extLst>
              </a:tr>
              <a:tr h="579169">
                <a:tc>
                  <a:txBody>
                    <a:bodyPr/>
                    <a:lstStyle/>
                    <a:p>
                      <a:r>
                        <a:rPr lang="en-US" sz="1600" i="1" dirty="0"/>
                        <a:t>Personal conduct</a:t>
                      </a:r>
                      <a:r>
                        <a:rPr lang="en-US" sz="1600" dirty="0"/>
                        <a:t>—The situation where an employee’s </a:t>
                      </a:r>
                      <a:r>
                        <a:rPr lang="en-US" sz="1600" dirty="0" err="1"/>
                        <a:t>behaviour</a:t>
                      </a:r>
                      <a:r>
                        <a:rPr lang="en-US" sz="1600" dirty="0"/>
                        <a:t> in private life may reflect adversely on the employer.</a:t>
                      </a:r>
                    </a:p>
                  </a:txBody>
                  <a:tcPr marT="45714" marB="45714" anchor="ctr"/>
                </a:tc>
                <a:extLst>
                  <a:ext uri="{0D108BD9-81ED-4DB2-BD59-A6C34878D82A}">
                    <a16:rowId xmlns:a16="http://schemas.microsoft.com/office/drawing/2014/main" val="10007"/>
                  </a:ext>
                </a:extLst>
              </a:tr>
            </a:tbl>
          </a:graphicData>
        </a:graphic>
      </p:graphicFrame>
      <p:sp>
        <p:nvSpPr>
          <p:cNvPr id="35862" name="Footer Placeholder 5">
            <a:extLst>
              <a:ext uri="{FF2B5EF4-FFF2-40B4-BE49-F238E27FC236}">
                <a16:creationId xmlns:a16="http://schemas.microsoft.com/office/drawing/2014/main" id="{480BC7C3-DFFD-A742-95D6-61424AD4C200}"/>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35863" name="Slide Number Placeholder 7">
            <a:extLst>
              <a:ext uri="{FF2B5EF4-FFF2-40B4-BE49-F238E27FC236}">
                <a16:creationId xmlns:a16="http://schemas.microsoft.com/office/drawing/2014/main" id="{A93E80BA-36E0-9344-9055-E45E9A4DD81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3237E0F5-735F-F643-A513-968A85ABD38A}" type="slidenum">
              <a:rPr lang="en-CA" altLang="en-US" b="0" smtClean="0">
                <a:solidFill>
                  <a:srgbClr val="898989"/>
                </a:solidFill>
                <a:latin typeface="Times New Roman" panose="02020603050405020304" pitchFamily="18" charset="0"/>
              </a:rPr>
              <a:pPr/>
              <a:t>31</a:t>
            </a:fld>
            <a:endParaRPr lang="en-CA" altLang="en-US" b="0">
              <a:solidFill>
                <a:srgbClr val="898989"/>
              </a:solidFill>
              <a:latin typeface="Times New Roman" panose="02020603050405020304" pitchFamily="18" charset="0"/>
            </a:endParaRPr>
          </a:p>
        </p:txBody>
      </p:sp>
      <p:sp>
        <p:nvSpPr>
          <p:cNvPr id="35864" name="TextBox 6">
            <a:extLst>
              <a:ext uri="{FF2B5EF4-FFF2-40B4-BE49-F238E27FC236}">
                <a16:creationId xmlns:a16="http://schemas.microsoft.com/office/drawing/2014/main" id="{2F893E3A-D51C-4648-8A37-6DDBAEA37720}"/>
              </a:ext>
            </a:extLst>
          </p:cNvPr>
          <p:cNvSpPr txBox="1">
            <a:spLocks noChangeArrowheads="1"/>
          </p:cNvSpPr>
          <p:nvPr/>
        </p:nvSpPr>
        <p:spPr bwMode="auto">
          <a:xfrm>
            <a:off x="9174163" y="6297613"/>
            <a:ext cx="1447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a:solidFill>
                  <a:srgbClr val="FF0000"/>
                </a:solidFill>
              </a:rPr>
              <a:t>TABLE 6.3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E26753BD-62E1-DD43-AA99-D55A0AC85A11}"/>
              </a:ext>
            </a:extLst>
          </p:cNvPr>
          <p:cNvSpPr>
            <a:spLocks noGrp="1" noChangeArrowheads="1"/>
          </p:cNvSpPr>
          <p:nvPr>
            <p:ph type="title"/>
          </p:nvPr>
        </p:nvSpPr>
        <p:spPr>
          <a:xfrm>
            <a:off x="1905000" y="609600"/>
            <a:ext cx="6858000" cy="685800"/>
          </a:xfrm>
        </p:spPr>
        <p:txBody>
          <a:bodyPr>
            <a:normAutofit fontScale="90000"/>
          </a:bodyPr>
          <a:lstStyle/>
          <a:p>
            <a:pPr eaLnBrk="1" hangingPunct="1">
              <a:defRPr/>
            </a:pPr>
            <a:r>
              <a:rPr altLang="en-US"/>
              <a:t>Ethics: Who is Responsible?</a:t>
            </a:r>
          </a:p>
        </p:txBody>
      </p:sp>
      <p:sp>
        <p:nvSpPr>
          <p:cNvPr id="16389" name="Rectangle 3">
            <a:extLst>
              <a:ext uri="{FF2B5EF4-FFF2-40B4-BE49-F238E27FC236}">
                <a16:creationId xmlns:a16="http://schemas.microsoft.com/office/drawing/2014/main" id="{061D96C3-5C96-C54B-A033-865A1EBBC821}"/>
              </a:ext>
            </a:extLst>
          </p:cNvPr>
          <p:cNvSpPr>
            <a:spLocks noGrp="1" noChangeArrowheads="1"/>
          </p:cNvSpPr>
          <p:nvPr>
            <p:ph idx="1"/>
          </p:nvPr>
        </p:nvSpPr>
        <p:spPr>
          <a:xfrm>
            <a:off x="1905000" y="1614489"/>
            <a:ext cx="8305800" cy="4351337"/>
          </a:xfrm>
        </p:spPr>
        <p:txBody>
          <a:bodyPr>
            <a:normAutofit lnSpcReduction="10000"/>
          </a:bodyPr>
          <a:lstStyle/>
          <a:p>
            <a:pPr>
              <a:spcBef>
                <a:spcPts val="600"/>
              </a:spcBef>
              <a:defRPr/>
            </a:pPr>
            <a:r>
              <a:rPr altLang="en-US" dirty="0"/>
              <a:t>Boards of directors have two tasks in relation to ethics:</a:t>
            </a:r>
          </a:p>
          <a:p>
            <a:pPr lvl="1">
              <a:spcBef>
                <a:spcPts val="600"/>
              </a:spcBef>
              <a:defRPr/>
            </a:pPr>
            <a:r>
              <a:rPr lang="en-CA" altLang="en-US" dirty="0"/>
              <a:t>To collectively identify values that determine acceptable behaviour in the firm</a:t>
            </a:r>
          </a:p>
          <a:p>
            <a:pPr lvl="1">
              <a:spcBef>
                <a:spcPts val="600"/>
              </a:spcBef>
              <a:defRPr/>
            </a:pPr>
            <a:r>
              <a:rPr lang="en-CA" altLang="en-US" dirty="0"/>
              <a:t>Put in place a process that ensures values are reflected in action</a:t>
            </a:r>
          </a:p>
          <a:p>
            <a:pPr>
              <a:spcBef>
                <a:spcPts val="600"/>
              </a:spcBef>
              <a:defRPr/>
            </a:pPr>
            <a:endParaRPr altLang="en-US" sz="1200" dirty="0"/>
          </a:p>
          <a:p>
            <a:pPr>
              <a:spcBef>
                <a:spcPts val="600"/>
              </a:spcBef>
              <a:defRPr/>
            </a:pPr>
            <a:r>
              <a:rPr altLang="en-US" dirty="0"/>
              <a:t>Success of any ethics programs depends on commitment of top management:</a:t>
            </a:r>
          </a:p>
          <a:p>
            <a:pPr lvl="1">
              <a:spcBef>
                <a:spcPts val="600"/>
              </a:spcBef>
              <a:defRPr/>
            </a:pPr>
            <a:r>
              <a:rPr lang="en-CA" altLang="en-US" dirty="0"/>
              <a:t>Announce the program</a:t>
            </a:r>
          </a:p>
          <a:p>
            <a:pPr lvl="1">
              <a:spcBef>
                <a:spcPts val="600"/>
              </a:spcBef>
              <a:defRPr/>
            </a:pPr>
            <a:r>
              <a:rPr lang="en-CA" altLang="en-US" dirty="0"/>
              <a:t>Champion its development and implementation</a:t>
            </a:r>
          </a:p>
          <a:p>
            <a:pPr lvl="1">
              <a:spcBef>
                <a:spcPts val="600"/>
              </a:spcBef>
              <a:defRPr/>
            </a:pPr>
            <a:r>
              <a:rPr lang="en-CA" altLang="en-US" dirty="0"/>
              <a:t>Aspire to lead in an ethical manner</a:t>
            </a:r>
          </a:p>
          <a:p>
            <a:pPr marL="457200" lvl="1" indent="0">
              <a:buNone/>
              <a:defRPr/>
            </a:pPr>
            <a:endParaRPr lang="en-CA" altLang="en-US" dirty="0"/>
          </a:p>
          <a:p>
            <a:pPr eaLnBrk="1" hangingPunct="1">
              <a:defRPr/>
            </a:pPr>
            <a:endParaRPr altLang="en-US" sz="1200" dirty="0"/>
          </a:p>
        </p:txBody>
      </p:sp>
      <p:sp>
        <p:nvSpPr>
          <p:cNvPr id="46083" name="Footer Placeholder 5">
            <a:extLst>
              <a:ext uri="{FF2B5EF4-FFF2-40B4-BE49-F238E27FC236}">
                <a16:creationId xmlns:a16="http://schemas.microsoft.com/office/drawing/2014/main" id="{3B6BB522-A9EF-624A-BFB6-BF69E3FF4EB2}"/>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46084" name="Slide Number Placeholder 7">
            <a:extLst>
              <a:ext uri="{FF2B5EF4-FFF2-40B4-BE49-F238E27FC236}">
                <a16:creationId xmlns:a16="http://schemas.microsoft.com/office/drawing/2014/main" id="{01F5A8C2-9B29-2943-BD3B-0211645770AF}"/>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23C938B4-D566-394B-B898-204FC69A4622}" type="slidenum">
              <a:rPr lang="en-CA" altLang="en-US" b="0" smtClean="0">
                <a:solidFill>
                  <a:srgbClr val="898989"/>
                </a:solidFill>
                <a:latin typeface="Times New Roman" panose="02020603050405020304" pitchFamily="18" charset="0"/>
              </a:rPr>
              <a:pPr/>
              <a:t>32</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111DCE00-15C4-2844-8D0C-0D08EAE69E6A}"/>
              </a:ext>
            </a:extLst>
          </p:cNvPr>
          <p:cNvSpPr>
            <a:spLocks noGrp="1" noChangeArrowheads="1"/>
          </p:cNvSpPr>
          <p:nvPr>
            <p:ph type="title"/>
          </p:nvPr>
        </p:nvSpPr>
        <p:spPr>
          <a:xfrm>
            <a:off x="1752600" y="152400"/>
            <a:ext cx="6858000" cy="685800"/>
          </a:xfrm>
        </p:spPr>
        <p:txBody>
          <a:bodyPr>
            <a:normAutofit fontScale="90000"/>
          </a:bodyPr>
          <a:lstStyle/>
          <a:p>
            <a:pPr eaLnBrk="1" hangingPunct="1">
              <a:defRPr/>
            </a:pPr>
            <a:r>
              <a:rPr altLang="en-US"/>
              <a:t>Management and Leadership Models</a:t>
            </a:r>
          </a:p>
        </p:txBody>
      </p:sp>
      <p:graphicFrame>
        <p:nvGraphicFramePr>
          <p:cNvPr id="2" name="Content Placeholder 1">
            <a:extLst>
              <a:ext uri="{FF2B5EF4-FFF2-40B4-BE49-F238E27FC236}">
                <a16:creationId xmlns:a16="http://schemas.microsoft.com/office/drawing/2014/main" id="{30086CA9-F8EA-3B40-91AA-D765168A94D7}"/>
              </a:ext>
            </a:extLst>
          </p:cNvPr>
          <p:cNvGraphicFramePr>
            <a:graphicFrameLocks noGrp="1"/>
          </p:cNvGraphicFramePr>
          <p:nvPr>
            <p:ph idx="1"/>
          </p:nvPr>
        </p:nvGraphicFramePr>
        <p:xfrm>
          <a:off x="1752600" y="1524001"/>
          <a:ext cx="8710612" cy="5033963"/>
        </p:xfrm>
        <a:graphic>
          <a:graphicData uri="http://schemas.openxmlformats.org/drawingml/2006/table">
            <a:tbl>
              <a:tblPr firstRow="1" bandRow="1">
                <a:tableStyleId>{21E4AEA4-8DFA-4A89-87EB-49C32662AFE0}</a:tableStyleId>
              </a:tblPr>
              <a:tblGrid>
                <a:gridCol w="3116641">
                  <a:extLst>
                    <a:ext uri="{9D8B030D-6E8A-4147-A177-3AD203B41FA5}">
                      <a16:colId xmlns:a16="http://schemas.microsoft.com/office/drawing/2014/main" val="20000"/>
                    </a:ext>
                  </a:extLst>
                </a:gridCol>
                <a:gridCol w="3243027">
                  <a:extLst>
                    <a:ext uri="{9D8B030D-6E8A-4147-A177-3AD203B41FA5}">
                      <a16:colId xmlns:a16="http://schemas.microsoft.com/office/drawing/2014/main" val="20001"/>
                    </a:ext>
                  </a:extLst>
                </a:gridCol>
                <a:gridCol w="2350944">
                  <a:extLst>
                    <a:ext uri="{9D8B030D-6E8A-4147-A177-3AD203B41FA5}">
                      <a16:colId xmlns:a16="http://schemas.microsoft.com/office/drawing/2014/main" val="20002"/>
                    </a:ext>
                  </a:extLst>
                </a:gridCol>
              </a:tblGrid>
              <a:tr h="377677">
                <a:tc>
                  <a:txBody>
                    <a:bodyPr/>
                    <a:lstStyle/>
                    <a:p>
                      <a:r>
                        <a:rPr lang="en-US" sz="1800" dirty="0"/>
                        <a:t>Immoral</a:t>
                      </a:r>
                    </a:p>
                  </a:txBody>
                  <a:tcPr marT="45726" marB="45726" anchor="ctr"/>
                </a:tc>
                <a:tc>
                  <a:txBody>
                    <a:bodyPr/>
                    <a:lstStyle/>
                    <a:p>
                      <a:pPr marL="0" algn="l" defTabSz="914400" rtl="0" eaLnBrk="1" latinLnBrk="0" hangingPunct="1"/>
                      <a:r>
                        <a:rPr lang="en-US" sz="1800" b="1" kern="1200" dirty="0">
                          <a:solidFill>
                            <a:schemeClr val="lt1"/>
                          </a:solidFill>
                          <a:latin typeface="+mn-lt"/>
                          <a:ea typeface="+mn-ea"/>
                          <a:cs typeface="+mn-cs"/>
                        </a:rPr>
                        <a:t>Amoral</a:t>
                      </a:r>
                    </a:p>
                  </a:txBody>
                  <a:tcPr marT="45726" marB="45726" anchor="ctr"/>
                </a:tc>
                <a:tc>
                  <a:txBody>
                    <a:bodyPr/>
                    <a:lstStyle/>
                    <a:p>
                      <a:pPr marL="0" algn="l" defTabSz="914400" rtl="0" eaLnBrk="1" latinLnBrk="0" hangingPunct="1"/>
                      <a:r>
                        <a:rPr lang="en-US" sz="1800" b="1" kern="1200" dirty="0">
                          <a:solidFill>
                            <a:schemeClr val="lt1"/>
                          </a:solidFill>
                          <a:latin typeface="+mn-lt"/>
                          <a:ea typeface="+mn-ea"/>
                          <a:cs typeface="+mn-cs"/>
                        </a:rPr>
                        <a:t>Moral</a:t>
                      </a:r>
                    </a:p>
                  </a:txBody>
                  <a:tcPr marT="45726" marB="45726" anchor="ctr"/>
                </a:tc>
                <a:extLst>
                  <a:ext uri="{0D108BD9-81ED-4DB2-BD59-A6C34878D82A}">
                    <a16:rowId xmlns:a16="http://schemas.microsoft.com/office/drawing/2014/main" val="10000"/>
                  </a:ext>
                </a:extLst>
              </a:tr>
              <a:tr h="4656286">
                <a:tc>
                  <a:txBody>
                    <a:bodyPr/>
                    <a:lstStyle/>
                    <a:p>
                      <a:pPr marL="285750" indent="-285750">
                        <a:buFont typeface="Arial" panose="020B0604020202020204" pitchFamily="34" charset="0"/>
                        <a:buChar char="•"/>
                      </a:pPr>
                      <a:r>
                        <a:rPr lang="en-US" sz="1400" dirty="0"/>
                        <a:t>A posture or approach that is devoid of ethical principles and actively opposed to what is moral</a:t>
                      </a:r>
                    </a:p>
                    <a:p>
                      <a:pPr marL="285750" indent="-285750">
                        <a:buFont typeface="Arial" panose="020B0604020202020204" pitchFamily="34" charset="0"/>
                        <a:buChar char="•"/>
                      </a:pPr>
                      <a:r>
                        <a:rPr lang="en-US" sz="1400" dirty="0"/>
                        <a:t>Management’s motives are selfish and it cares only about the individual’s or the organization’s gains</a:t>
                      </a:r>
                    </a:p>
                    <a:p>
                      <a:pPr marL="285750" indent="-285750">
                        <a:buFont typeface="Arial" panose="020B0604020202020204" pitchFamily="34" charset="0"/>
                        <a:buChar char="•"/>
                      </a:pPr>
                      <a:r>
                        <a:rPr lang="en-US" sz="1400" dirty="0"/>
                        <a:t>Management to some degree knows right from wrong and chooses to do wrong</a:t>
                      </a:r>
                    </a:p>
                    <a:p>
                      <a:pPr marL="285750" indent="-285750">
                        <a:buFont typeface="Arial" panose="020B0604020202020204" pitchFamily="34" charset="0"/>
                        <a:buChar char="•"/>
                      </a:pPr>
                      <a:r>
                        <a:rPr lang="en-US" sz="1400" dirty="0"/>
                        <a:t>May be motivated by greed and profitability, and organizational (or personal) success is the goal to be achieved at any price</a:t>
                      </a:r>
                    </a:p>
                    <a:p>
                      <a:pPr marL="285750" indent="-285750">
                        <a:buFont typeface="Arial" panose="020B0604020202020204" pitchFamily="34" charset="0"/>
                        <a:buChar char="•"/>
                      </a:pPr>
                      <a:r>
                        <a:rPr lang="en-US" sz="1400" dirty="0"/>
                        <a:t>Do not care about claims or expectations of others</a:t>
                      </a:r>
                    </a:p>
                    <a:p>
                      <a:pPr marL="285750" indent="-285750">
                        <a:buFont typeface="Arial" panose="020B0604020202020204" pitchFamily="34" charset="0"/>
                        <a:buChar char="•"/>
                      </a:pPr>
                      <a:r>
                        <a:rPr lang="en-US" sz="1400" dirty="0"/>
                        <a:t>The law is regarded as a barrier to be overcome and will circumvent if it will achieve their ends</a:t>
                      </a:r>
                    </a:p>
                    <a:p>
                      <a:pPr marL="285750" indent="-285750">
                        <a:buFont typeface="Arial" panose="020B0604020202020204" pitchFamily="34" charset="0"/>
                        <a:buChar char="•"/>
                      </a:pPr>
                      <a:r>
                        <a:rPr lang="en-US" sz="1400" dirty="0"/>
                        <a:t>Do not make good corporate citizens</a:t>
                      </a:r>
                    </a:p>
                  </a:txBody>
                  <a:tcPr marT="45726" marB="45726"/>
                </a:tc>
                <a:tc>
                  <a:txBody>
                    <a:bodyPr/>
                    <a:lstStyle/>
                    <a:p>
                      <a:pPr marL="285750" indent="-285750">
                        <a:buFont typeface="Arial" panose="020B0604020202020204" pitchFamily="34" charset="0"/>
                        <a:buChar char="•"/>
                      </a:pPr>
                      <a:r>
                        <a:rPr lang="en-US" sz="1400" dirty="0"/>
                        <a:t>A posture or approach that is without ethics, but not actively immoral</a:t>
                      </a:r>
                    </a:p>
                    <a:p>
                      <a:pPr marL="285750" indent="-285750">
                        <a:buFont typeface="Arial" panose="020B0604020202020204" pitchFamily="34" charset="0"/>
                        <a:buChar char="•"/>
                      </a:pPr>
                      <a:r>
                        <a:rPr lang="en-US" sz="1400" dirty="0"/>
                        <a:t>Two types: intentionally or unintentionally amoral</a:t>
                      </a:r>
                    </a:p>
                    <a:p>
                      <a:pPr marL="285750" indent="-285750">
                        <a:buFont typeface="Arial" panose="020B0604020202020204" pitchFamily="34" charset="0"/>
                        <a:buChar char="•"/>
                      </a:pPr>
                      <a:r>
                        <a:rPr lang="en-US" sz="1400" dirty="0"/>
                        <a:t>Intentionally amoral leaders do not consider ethics, as they believe business activity lies outside of moral judgments; neither moral nor immoral, as different rules apply to business</a:t>
                      </a:r>
                    </a:p>
                    <a:p>
                      <a:pPr marL="285750" indent="-285750">
                        <a:buFont typeface="Arial" panose="020B0604020202020204" pitchFamily="34" charset="0"/>
                        <a:buChar char="•"/>
                      </a:pPr>
                      <a:r>
                        <a:rPr lang="en-US" sz="1400" dirty="0"/>
                        <a:t>Unintentionally amoral leaders are morally careless, unaware of or inattentive to impact of their decisions on others</a:t>
                      </a:r>
                    </a:p>
                    <a:p>
                      <a:pPr marL="285750" indent="-285750">
                        <a:buFont typeface="Arial" panose="020B0604020202020204" pitchFamily="34" charset="0"/>
                        <a:buChar char="•"/>
                      </a:pPr>
                      <a:r>
                        <a:rPr lang="en-US" sz="1400" dirty="0"/>
                        <a:t>They lack ethical perception, sensitivity, or awareness</a:t>
                      </a:r>
                    </a:p>
                    <a:p>
                      <a:pPr marL="285750" indent="-285750">
                        <a:buFont typeface="Arial" panose="020B0604020202020204" pitchFamily="34" charset="0"/>
                        <a:buChar char="•"/>
                      </a:pPr>
                      <a:r>
                        <a:rPr lang="en-US" sz="1400" dirty="0"/>
                        <a:t>May be well-intentioned but unaware of harms from their actions</a:t>
                      </a:r>
                    </a:p>
                    <a:p>
                      <a:pPr marL="285750" indent="-285750">
                        <a:buFont typeface="Arial" panose="020B0604020202020204" pitchFamily="34" charset="0"/>
                        <a:buChar char="•"/>
                      </a:pPr>
                      <a:r>
                        <a:rPr lang="en-US" sz="1400" dirty="0"/>
                        <a:t>“Ethical gears in neutral”</a:t>
                      </a:r>
                    </a:p>
                    <a:p>
                      <a:pPr marL="285750" indent="-285750">
                        <a:buFont typeface="Arial" panose="020B0604020202020204" pitchFamily="34" charset="0"/>
                        <a:buChar char="•"/>
                      </a:pPr>
                      <a:r>
                        <a:rPr lang="en-US" sz="1400" dirty="0"/>
                        <a:t>Use letter of the law instead of spirit</a:t>
                      </a:r>
                    </a:p>
                    <a:p>
                      <a:pPr marL="285750" indent="-285750">
                        <a:buFont typeface="Arial" panose="020B0604020202020204" pitchFamily="34" charset="0"/>
                        <a:buChar char="•"/>
                      </a:pPr>
                      <a:r>
                        <a:rPr lang="en-US" sz="1400" dirty="0"/>
                        <a:t>Cannot make good corporate citizens</a:t>
                      </a:r>
                    </a:p>
                  </a:txBody>
                  <a:tcPr marT="45726" marB="45726"/>
                </a:tc>
                <a:tc>
                  <a:txBody>
                    <a:bodyPr/>
                    <a:lstStyle/>
                    <a:p>
                      <a:pPr marL="285750" indent="-285750">
                        <a:buFont typeface="Arial" panose="020B0604020202020204" pitchFamily="34" charset="0"/>
                        <a:buChar char="•"/>
                      </a:pPr>
                      <a:r>
                        <a:rPr lang="en-US" sz="1400" dirty="0"/>
                        <a:t>Conform to high standards of ethical </a:t>
                      </a:r>
                      <a:r>
                        <a:rPr lang="en-US" sz="1400" dirty="0" err="1"/>
                        <a:t>behaviour</a:t>
                      </a:r>
                      <a:r>
                        <a:rPr lang="en-US" sz="1400" dirty="0"/>
                        <a:t> or professional standards</a:t>
                      </a:r>
                    </a:p>
                    <a:p>
                      <a:pPr marL="285750" indent="-285750">
                        <a:buFont typeface="Arial" panose="020B0604020202020204" pitchFamily="34" charset="0"/>
                        <a:buChar char="•"/>
                      </a:pPr>
                      <a:r>
                        <a:rPr lang="en-US" sz="1400" dirty="0"/>
                        <a:t>Aspire to succeed only within confines of ethical principles; for example fairness, justice, and due process</a:t>
                      </a:r>
                    </a:p>
                    <a:p>
                      <a:pPr marL="285750" indent="-285750">
                        <a:buFont typeface="Arial" panose="020B0604020202020204" pitchFamily="34" charset="0"/>
                        <a:buChar char="•"/>
                      </a:pPr>
                      <a:r>
                        <a:rPr lang="en-US" sz="1400" dirty="0"/>
                        <a:t>Concerned with letter and spirit of the law</a:t>
                      </a:r>
                    </a:p>
                    <a:p>
                      <a:pPr marL="285750" indent="-285750">
                        <a:buFont typeface="Arial" panose="020B0604020202020204" pitchFamily="34" charset="0"/>
                        <a:buChar char="•"/>
                      </a:pPr>
                      <a:r>
                        <a:rPr lang="en-US" sz="1400" dirty="0"/>
                        <a:t>Prefer standards that are higher than the minimum set by the law</a:t>
                      </a:r>
                    </a:p>
                    <a:p>
                      <a:pPr marL="285750" indent="-285750">
                        <a:buFont typeface="Arial" panose="020B0604020202020204" pitchFamily="34" charset="0"/>
                        <a:buChar char="•"/>
                      </a:pPr>
                      <a:r>
                        <a:rPr lang="en-US" sz="1400" dirty="0"/>
                        <a:t>Assume leadership when ethical dilemmas arise</a:t>
                      </a:r>
                    </a:p>
                    <a:p>
                      <a:pPr marL="285750" indent="-285750">
                        <a:buFont typeface="Arial" panose="020B0604020202020204" pitchFamily="34" charset="0"/>
                        <a:buChar char="•"/>
                      </a:pPr>
                      <a:r>
                        <a:rPr lang="en-US" sz="1400" dirty="0"/>
                        <a:t>Make ethics a driving force of the organization</a:t>
                      </a:r>
                    </a:p>
                  </a:txBody>
                  <a:tcPr marT="45726" marB="45726"/>
                </a:tc>
                <a:extLst>
                  <a:ext uri="{0D108BD9-81ED-4DB2-BD59-A6C34878D82A}">
                    <a16:rowId xmlns:a16="http://schemas.microsoft.com/office/drawing/2014/main" val="10001"/>
                  </a:ext>
                </a:extLst>
              </a:tr>
            </a:tbl>
          </a:graphicData>
        </a:graphic>
      </p:graphicFrame>
      <p:sp>
        <p:nvSpPr>
          <p:cNvPr id="48144" name="Footer Placeholder 5">
            <a:extLst>
              <a:ext uri="{FF2B5EF4-FFF2-40B4-BE49-F238E27FC236}">
                <a16:creationId xmlns:a16="http://schemas.microsoft.com/office/drawing/2014/main" id="{A2B0E7FB-9391-4147-9ED6-A7F2F206956D}"/>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48145" name="Slide Number Placeholder 7">
            <a:extLst>
              <a:ext uri="{FF2B5EF4-FFF2-40B4-BE49-F238E27FC236}">
                <a16:creationId xmlns:a16="http://schemas.microsoft.com/office/drawing/2014/main" id="{89A7F8E3-8FC0-B346-8F7F-16C195D03B0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6 - </a:t>
            </a:r>
            <a:fld id="{B33A0649-6095-7E43-A43C-128F482097AF}" type="slidenum">
              <a:rPr lang="en-CA" altLang="en-US" b="0" smtClean="0">
                <a:solidFill>
                  <a:srgbClr val="898989"/>
                </a:solidFill>
                <a:latin typeface="Times New Roman" panose="02020603050405020304" pitchFamily="18" charset="0"/>
              </a:rPr>
              <a:pPr/>
              <a:t>33</a:t>
            </a:fld>
            <a:endParaRPr lang="en-CA" altLang="en-US" b="0">
              <a:solidFill>
                <a:srgbClr val="898989"/>
              </a:solidFill>
              <a:latin typeface="Times New Roman" panose="02020603050405020304" pitchFamily="18" charset="0"/>
            </a:endParaRPr>
          </a:p>
        </p:txBody>
      </p:sp>
      <p:sp>
        <p:nvSpPr>
          <p:cNvPr id="48146" name="TextBox 7">
            <a:extLst>
              <a:ext uri="{FF2B5EF4-FFF2-40B4-BE49-F238E27FC236}">
                <a16:creationId xmlns:a16="http://schemas.microsoft.com/office/drawing/2014/main" id="{D54BA374-107D-1E46-8049-561C2481BB36}"/>
              </a:ext>
            </a:extLst>
          </p:cNvPr>
          <p:cNvSpPr txBox="1">
            <a:spLocks noChangeArrowheads="1"/>
          </p:cNvSpPr>
          <p:nvPr/>
        </p:nvSpPr>
        <p:spPr bwMode="auto">
          <a:xfrm>
            <a:off x="9174163" y="6188075"/>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a:solidFill>
                  <a:srgbClr val="FF0000"/>
                </a:solidFill>
              </a:rPr>
              <a:t>TABLE 6.4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BB71-1BFE-224E-9790-EF0ED136AB98}"/>
              </a:ext>
            </a:extLst>
          </p:cNvPr>
          <p:cNvSpPr>
            <a:spLocks noGrp="1"/>
          </p:cNvSpPr>
          <p:nvPr>
            <p:ph type="title"/>
          </p:nvPr>
        </p:nvSpPr>
        <p:spPr>
          <a:xfrm>
            <a:off x="1886607" y="1973207"/>
            <a:ext cx="10515600" cy="1325563"/>
          </a:xfrm>
        </p:spPr>
        <p:txBody>
          <a:bodyPr>
            <a:normAutofit/>
          </a:bodyPr>
          <a:lstStyle/>
          <a:p>
            <a:r>
              <a:rPr lang="en-US" sz="5400" dirty="0"/>
              <a:t>Corporate Social Responsibility </a:t>
            </a:r>
          </a:p>
        </p:txBody>
      </p:sp>
    </p:spTree>
    <p:extLst>
      <p:ext uri="{BB962C8B-B14F-4D97-AF65-F5344CB8AC3E}">
        <p14:creationId xmlns:p14="http://schemas.microsoft.com/office/powerpoint/2010/main" val="4239159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58B2E4D8-F51D-BA41-AF94-D31019D5BE69}"/>
              </a:ext>
            </a:extLst>
          </p:cNvPr>
          <p:cNvSpPr>
            <a:spLocks noGrp="1" noChangeArrowheads="1"/>
          </p:cNvSpPr>
          <p:nvPr>
            <p:ph type="title"/>
          </p:nvPr>
        </p:nvSpPr>
        <p:spPr>
          <a:xfrm>
            <a:off x="2133600" y="304800"/>
            <a:ext cx="6858000" cy="685800"/>
          </a:xfrm>
        </p:spPr>
        <p:txBody>
          <a:bodyPr>
            <a:normAutofit fontScale="90000"/>
          </a:bodyPr>
          <a:lstStyle/>
          <a:p>
            <a:pPr>
              <a:defRPr/>
            </a:pPr>
            <a:r>
              <a:rPr altLang="en-US"/>
              <a:t>Describing Corporate </a:t>
            </a:r>
            <a:br>
              <a:rPr altLang="en-US"/>
            </a:br>
            <a:r>
              <a:rPr altLang="en-US"/>
              <a:t>Social Responsibility (CSR)</a:t>
            </a:r>
          </a:p>
        </p:txBody>
      </p:sp>
      <p:sp>
        <p:nvSpPr>
          <p:cNvPr id="5125" name="Rectangle 3">
            <a:extLst>
              <a:ext uri="{FF2B5EF4-FFF2-40B4-BE49-F238E27FC236}">
                <a16:creationId xmlns:a16="http://schemas.microsoft.com/office/drawing/2014/main" id="{50A103EE-0961-9048-8C5C-6E440222D275}"/>
              </a:ext>
            </a:extLst>
          </p:cNvPr>
          <p:cNvSpPr>
            <a:spLocks noGrp="1" noChangeArrowheads="1"/>
          </p:cNvSpPr>
          <p:nvPr>
            <p:ph idx="1"/>
          </p:nvPr>
        </p:nvSpPr>
        <p:spPr>
          <a:xfrm>
            <a:off x="1981201" y="2176463"/>
            <a:ext cx="8101013" cy="2887662"/>
          </a:xfrm>
        </p:spPr>
        <p:txBody>
          <a:bodyPr/>
          <a:lstStyle/>
          <a:p>
            <a:pPr>
              <a:defRPr/>
            </a:pPr>
            <a:r>
              <a:rPr altLang="en-US" dirty="0"/>
              <a:t>The way a corporation achieves a balance among it economic, social, and environmental responsibilities in its operations so as to address shareholder and other stakeholder expectations</a:t>
            </a:r>
          </a:p>
        </p:txBody>
      </p:sp>
      <p:sp>
        <p:nvSpPr>
          <p:cNvPr id="12292" name="Footer Placeholder 5">
            <a:extLst>
              <a:ext uri="{FF2B5EF4-FFF2-40B4-BE49-F238E27FC236}">
                <a16:creationId xmlns:a16="http://schemas.microsoft.com/office/drawing/2014/main" id="{94B49463-0B5E-DC45-9092-1AF263F0453C}"/>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00B9792B-B720-B64D-8BCB-6C9A13B9375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7EF1E4C4-44F3-9E4B-967A-67EDC4D9D7E9}" type="slidenum">
              <a:rPr lang="en-CA" altLang="en-US" b="0" smtClean="0">
                <a:solidFill>
                  <a:srgbClr val="898989"/>
                </a:solidFill>
                <a:latin typeface="Times New Roman" panose="02020603050405020304" pitchFamily="18" charset="0"/>
              </a:rPr>
              <a:pPr/>
              <a:t>35</a:t>
            </a:fld>
            <a:endParaRPr lang="en-CA" altLang="en-US" b="0">
              <a:solidFill>
                <a:srgbClr val="898989"/>
              </a:solidFill>
              <a:latin typeface="Times New Roman" panose="02020603050405020304" pitchFamily="18" charset="0"/>
            </a:endParaRPr>
          </a:p>
        </p:txBody>
      </p:sp>
      <p:pic>
        <p:nvPicPr>
          <p:cNvPr id="12293" name="Picture 1">
            <a:extLst>
              <a:ext uri="{FF2B5EF4-FFF2-40B4-BE49-F238E27FC236}">
                <a16:creationId xmlns:a16="http://schemas.microsoft.com/office/drawing/2014/main" id="{7F99800B-5FD0-1E46-B7F4-7716CC8A2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1" y="3505201"/>
            <a:ext cx="4551363"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a:extLst>
              <a:ext uri="{FF2B5EF4-FFF2-40B4-BE49-F238E27FC236}">
                <a16:creationId xmlns:a16="http://schemas.microsoft.com/office/drawing/2014/main" id="{5AB24114-207E-FA48-8139-CDB9D9F9188A}"/>
              </a:ext>
            </a:extLst>
          </p:cNvPr>
          <p:cNvSpPr>
            <a:spLocks noGrp="1" noChangeArrowheads="1"/>
          </p:cNvSpPr>
          <p:nvPr>
            <p:ph type="title"/>
          </p:nvPr>
        </p:nvSpPr>
        <p:spPr>
          <a:xfrm>
            <a:off x="2209800" y="622300"/>
            <a:ext cx="6858000" cy="685800"/>
          </a:xfrm>
        </p:spPr>
        <p:txBody>
          <a:bodyPr>
            <a:normAutofit fontScale="90000"/>
          </a:bodyPr>
          <a:lstStyle/>
          <a:p>
            <a:pPr>
              <a:defRPr/>
            </a:pPr>
            <a:r>
              <a:rPr altLang="en-US"/>
              <a:t>Key Elements of CSR</a:t>
            </a:r>
          </a:p>
        </p:txBody>
      </p:sp>
      <p:sp>
        <p:nvSpPr>
          <p:cNvPr id="6149" name="Rectangle 3">
            <a:extLst>
              <a:ext uri="{FF2B5EF4-FFF2-40B4-BE49-F238E27FC236}">
                <a16:creationId xmlns:a16="http://schemas.microsoft.com/office/drawing/2014/main" id="{DFAAAEE4-421E-0F4C-984D-66FC54A73F80}"/>
              </a:ext>
            </a:extLst>
          </p:cNvPr>
          <p:cNvSpPr>
            <a:spLocks noGrp="1" noChangeArrowheads="1"/>
          </p:cNvSpPr>
          <p:nvPr>
            <p:ph idx="1"/>
          </p:nvPr>
        </p:nvSpPr>
        <p:spPr>
          <a:xfrm>
            <a:off x="1981200" y="1949451"/>
            <a:ext cx="8153400" cy="3954463"/>
          </a:xfrm>
        </p:spPr>
        <p:txBody>
          <a:bodyPr>
            <a:normAutofit lnSpcReduction="10000"/>
          </a:bodyPr>
          <a:lstStyle/>
          <a:p>
            <a:pPr>
              <a:defRPr/>
            </a:pPr>
            <a:r>
              <a:rPr altLang="en-US" dirty="0"/>
              <a:t>Five key elements found in most CSR definitions:</a:t>
            </a:r>
          </a:p>
          <a:p>
            <a:pPr lvl="1">
              <a:defRPr/>
            </a:pPr>
            <a:r>
              <a:rPr lang="en-CA" altLang="en-US" dirty="0"/>
              <a:t>Corporations have responsibilities beyond the production of goods and services</a:t>
            </a:r>
          </a:p>
          <a:p>
            <a:pPr lvl="1">
              <a:defRPr/>
            </a:pPr>
            <a:r>
              <a:rPr lang="en-CA" altLang="en-US" dirty="0"/>
              <a:t>These responsibilities involve helping to solve social problems, especially those they have helped create</a:t>
            </a:r>
          </a:p>
          <a:p>
            <a:pPr lvl="1">
              <a:defRPr/>
            </a:pPr>
            <a:r>
              <a:rPr lang="en-CA" altLang="en-US" dirty="0"/>
              <a:t>Corporations have a broader constituency than just shareholders alone</a:t>
            </a:r>
          </a:p>
          <a:p>
            <a:pPr lvl="1">
              <a:defRPr/>
            </a:pPr>
            <a:r>
              <a:rPr lang="en-CA" altLang="en-US" dirty="0"/>
              <a:t>Corporations have impacts that go beyond simple marketplace transactions</a:t>
            </a:r>
          </a:p>
          <a:p>
            <a:pPr lvl="1">
              <a:defRPr/>
            </a:pPr>
            <a:r>
              <a:rPr lang="en-CA" altLang="en-US" dirty="0"/>
              <a:t>Corporations serve a wider range of human values than can be captured by a sole focus on economic values</a:t>
            </a:r>
          </a:p>
        </p:txBody>
      </p:sp>
      <p:sp>
        <p:nvSpPr>
          <p:cNvPr id="14340" name="Footer Placeholder 5">
            <a:extLst>
              <a:ext uri="{FF2B5EF4-FFF2-40B4-BE49-F238E27FC236}">
                <a16:creationId xmlns:a16="http://schemas.microsoft.com/office/drawing/2014/main" id="{F97DFB92-A819-BC43-8A89-2CEAD6FB8CBD}"/>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4AC0910B-C527-3A40-91DD-AB94C7CAB97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4FEC5F48-187B-E949-B92B-EF6A07BD3EED}" type="slidenum">
              <a:rPr lang="en-CA" altLang="en-US" b="0" smtClean="0">
                <a:solidFill>
                  <a:srgbClr val="898989"/>
                </a:solidFill>
                <a:latin typeface="Times New Roman" panose="02020603050405020304" pitchFamily="18" charset="0"/>
              </a:rPr>
              <a:pPr/>
              <a:t>36</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ACE5BC30-E023-8D4A-ADFB-EB3C056B4FB9}"/>
              </a:ext>
            </a:extLst>
          </p:cNvPr>
          <p:cNvSpPr>
            <a:spLocks noGrp="1" noChangeArrowheads="1"/>
          </p:cNvSpPr>
          <p:nvPr>
            <p:ph type="title"/>
          </p:nvPr>
        </p:nvSpPr>
        <p:spPr>
          <a:xfrm>
            <a:off x="2286000" y="609600"/>
            <a:ext cx="6858000" cy="685800"/>
          </a:xfrm>
        </p:spPr>
        <p:txBody>
          <a:bodyPr>
            <a:normAutofit fontScale="90000"/>
          </a:bodyPr>
          <a:lstStyle/>
          <a:p>
            <a:pPr>
              <a:defRPr/>
            </a:pPr>
            <a:r>
              <a:rPr altLang="en-US"/>
              <a:t>Describing CSR Cont’d…</a:t>
            </a:r>
          </a:p>
        </p:txBody>
      </p:sp>
      <p:sp>
        <p:nvSpPr>
          <p:cNvPr id="7173" name="Rectangle 3">
            <a:extLst>
              <a:ext uri="{FF2B5EF4-FFF2-40B4-BE49-F238E27FC236}">
                <a16:creationId xmlns:a16="http://schemas.microsoft.com/office/drawing/2014/main" id="{4144BA88-622F-5343-B671-0240AFA8156A}"/>
              </a:ext>
            </a:extLst>
          </p:cNvPr>
          <p:cNvSpPr>
            <a:spLocks noGrp="1" noChangeArrowheads="1"/>
          </p:cNvSpPr>
          <p:nvPr>
            <p:ph idx="1"/>
          </p:nvPr>
        </p:nvSpPr>
        <p:spPr>
          <a:xfrm>
            <a:off x="1981200" y="2055814"/>
            <a:ext cx="8229600" cy="4351337"/>
          </a:xfrm>
        </p:spPr>
        <p:txBody>
          <a:bodyPr>
            <a:normAutofit fontScale="92500"/>
          </a:bodyPr>
          <a:lstStyle/>
          <a:p>
            <a:pPr>
              <a:spcBef>
                <a:spcPts val="600"/>
              </a:spcBef>
              <a:defRPr/>
            </a:pPr>
            <a:r>
              <a:rPr altLang="en-US" dirty="0"/>
              <a:t>Basic idea of CSR is that business and society are interwoven rather than distinct entities</a:t>
            </a:r>
          </a:p>
          <a:p>
            <a:pPr>
              <a:spcBef>
                <a:spcPts val="600"/>
              </a:spcBef>
              <a:defRPr/>
            </a:pPr>
            <a:r>
              <a:rPr altLang="en-US" dirty="0"/>
              <a:t>Expectations are placed on business due to its three roles:</a:t>
            </a:r>
          </a:p>
          <a:p>
            <a:pPr lvl="1">
              <a:spcBef>
                <a:spcPts val="600"/>
              </a:spcBef>
              <a:defRPr/>
            </a:pPr>
            <a:r>
              <a:rPr lang="en-CA" altLang="en-US" dirty="0"/>
              <a:t>As an institution in society</a:t>
            </a:r>
          </a:p>
          <a:p>
            <a:pPr lvl="1">
              <a:spcBef>
                <a:spcPts val="600"/>
              </a:spcBef>
              <a:defRPr/>
            </a:pPr>
            <a:r>
              <a:rPr lang="en-CA" altLang="en-US" dirty="0"/>
              <a:t>As corporation or organization in society</a:t>
            </a:r>
          </a:p>
          <a:p>
            <a:pPr lvl="1">
              <a:spcBef>
                <a:spcPts val="600"/>
              </a:spcBef>
              <a:defRPr/>
            </a:pPr>
            <a:r>
              <a:rPr lang="en-CA" altLang="en-US" dirty="0"/>
              <a:t>As individual managers who are moral actors within corporation</a:t>
            </a:r>
          </a:p>
          <a:p>
            <a:pPr>
              <a:spcBef>
                <a:spcPts val="600"/>
              </a:spcBef>
              <a:defRPr/>
            </a:pPr>
            <a:r>
              <a:rPr altLang="en-US" dirty="0"/>
              <a:t>These three roles can be expressed in terms of three principles of corporate social responsibility: </a:t>
            </a:r>
            <a:r>
              <a:rPr altLang="en-US" i="1" dirty="0"/>
              <a:t>legitimacy; public responsibility; and managerial discretion</a:t>
            </a:r>
            <a:endParaRPr altLang="en-US" dirty="0"/>
          </a:p>
        </p:txBody>
      </p:sp>
      <p:sp>
        <p:nvSpPr>
          <p:cNvPr id="16387" name="Text Box 19">
            <a:extLst>
              <a:ext uri="{FF2B5EF4-FFF2-40B4-BE49-F238E27FC236}">
                <a16:creationId xmlns:a16="http://schemas.microsoft.com/office/drawing/2014/main" id="{AB167667-B388-3246-881C-4949B1BA31C7}"/>
              </a:ext>
            </a:extLst>
          </p:cNvPr>
          <p:cNvSpPr txBox="1">
            <a:spLocks noChangeArrowheads="1"/>
          </p:cNvSpPr>
          <p:nvPr/>
        </p:nvSpPr>
        <p:spPr bwMode="auto">
          <a:xfrm>
            <a:off x="7851776" y="6213475"/>
            <a:ext cx="2347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US" altLang="en-US" b="0">
                <a:cs typeface="Times New Roman" panose="02020603050405020304" pitchFamily="18" charset="0"/>
              </a:rPr>
              <a:t>Source: Wood, 1991</a:t>
            </a:r>
          </a:p>
        </p:txBody>
      </p:sp>
      <p:sp>
        <p:nvSpPr>
          <p:cNvPr id="16389" name="Footer Placeholder 5">
            <a:extLst>
              <a:ext uri="{FF2B5EF4-FFF2-40B4-BE49-F238E27FC236}">
                <a16:creationId xmlns:a16="http://schemas.microsoft.com/office/drawing/2014/main" id="{7832316C-41D6-794F-868E-9A44351C8D01}"/>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7196B13D-9E53-F544-8D73-42D4F4AA8DD6}"/>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F7975980-5AFE-F648-AFBF-516D3CF081CF}" type="slidenum">
              <a:rPr lang="en-CA" altLang="en-US" b="0" smtClean="0">
                <a:solidFill>
                  <a:srgbClr val="898989"/>
                </a:solidFill>
                <a:latin typeface="Times New Roman" panose="02020603050405020304" pitchFamily="18" charset="0"/>
              </a:rPr>
              <a:pPr/>
              <a:t>37</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35290B48-4CEB-F447-988D-641F1617887A}"/>
              </a:ext>
            </a:extLst>
          </p:cNvPr>
          <p:cNvSpPr>
            <a:spLocks noGrp="1" noChangeArrowheads="1"/>
          </p:cNvSpPr>
          <p:nvPr>
            <p:ph type="title"/>
          </p:nvPr>
        </p:nvSpPr>
        <p:spPr>
          <a:xfrm>
            <a:off x="2133600" y="525463"/>
            <a:ext cx="6858000" cy="1066800"/>
          </a:xfrm>
        </p:spPr>
        <p:txBody>
          <a:bodyPr/>
          <a:lstStyle/>
          <a:p>
            <a:pPr>
              <a:defRPr/>
            </a:pPr>
            <a:r>
              <a:rPr altLang="en-US"/>
              <a:t>Ethical Basis for CSR</a:t>
            </a:r>
          </a:p>
        </p:txBody>
      </p:sp>
      <p:sp>
        <p:nvSpPr>
          <p:cNvPr id="10245" name="Rectangle 3">
            <a:extLst>
              <a:ext uri="{FF2B5EF4-FFF2-40B4-BE49-F238E27FC236}">
                <a16:creationId xmlns:a16="http://schemas.microsoft.com/office/drawing/2014/main" id="{4B8A17B9-E989-F54F-A5EB-249BE73336D8}"/>
              </a:ext>
            </a:extLst>
          </p:cNvPr>
          <p:cNvSpPr>
            <a:spLocks noGrp="1" noChangeArrowheads="1"/>
          </p:cNvSpPr>
          <p:nvPr>
            <p:ph idx="1"/>
          </p:nvPr>
        </p:nvSpPr>
        <p:spPr>
          <a:xfrm>
            <a:off x="1866900" y="1600200"/>
            <a:ext cx="8458200" cy="4351338"/>
          </a:xfrm>
        </p:spPr>
        <p:txBody>
          <a:bodyPr>
            <a:normAutofit lnSpcReduction="10000"/>
          </a:bodyPr>
          <a:lstStyle/>
          <a:p>
            <a:pPr>
              <a:spcBef>
                <a:spcPts val="600"/>
              </a:spcBef>
              <a:defRPr/>
            </a:pPr>
            <a:r>
              <a:rPr altLang="en-US" dirty="0"/>
              <a:t>Managers have different motivations when responding to sustainability </a:t>
            </a:r>
            <a:r>
              <a:rPr altLang="en-US" dirty="0">
                <a:sym typeface="Wingdings" panose="05000000000000000000" pitchFamily="2" charset="2"/>
              </a:rPr>
              <a:t> results in different sustainability management initiatives</a:t>
            </a:r>
          </a:p>
          <a:p>
            <a:pPr lvl="1">
              <a:spcBef>
                <a:spcPts val="600"/>
              </a:spcBef>
              <a:defRPr/>
            </a:pPr>
            <a:r>
              <a:rPr lang="en-CA" altLang="en-US" dirty="0"/>
              <a:t>Four different kinds of business cases of or for sustainability:</a:t>
            </a:r>
          </a:p>
          <a:p>
            <a:pPr lvl="2">
              <a:spcBef>
                <a:spcPts val="600"/>
              </a:spcBef>
              <a:defRPr/>
            </a:pPr>
            <a:r>
              <a:rPr lang="en-CA" altLang="en-US" dirty="0"/>
              <a:t>Reactionary – focusing on profit-seeking behaviour and minimizing costs</a:t>
            </a:r>
          </a:p>
          <a:p>
            <a:pPr lvl="2">
              <a:spcBef>
                <a:spcPts val="600"/>
              </a:spcBef>
              <a:defRPr/>
            </a:pPr>
            <a:r>
              <a:rPr lang="en-CA" altLang="en-US" dirty="0"/>
              <a:t>Reputational – how the business is portrayed in media or society</a:t>
            </a:r>
          </a:p>
          <a:p>
            <a:pPr lvl="2">
              <a:spcBef>
                <a:spcPts val="600"/>
              </a:spcBef>
              <a:defRPr/>
            </a:pPr>
            <a:r>
              <a:rPr lang="en-CA" altLang="en-US" dirty="0"/>
              <a:t>Responsible – striving for business excellence where corporation’s success is measured by economic, environmental, and social indicators</a:t>
            </a:r>
          </a:p>
          <a:p>
            <a:pPr lvl="2">
              <a:spcBef>
                <a:spcPts val="600"/>
              </a:spcBef>
              <a:defRPr/>
            </a:pPr>
            <a:r>
              <a:rPr lang="en-CA" altLang="en-US" dirty="0"/>
              <a:t>Dialogue-based - engagement with broad range of stakeholders leads to collaboration and understanding of initiatives that will have social, environmental, and economic benefits</a:t>
            </a:r>
          </a:p>
        </p:txBody>
      </p:sp>
      <p:sp>
        <p:nvSpPr>
          <p:cNvPr id="24580" name="Footer Placeholder 5">
            <a:extLst>
              <a:ext uri="{FF2B5EF4-FFF2-40B4-BE49-F238E27FC236}">
                <a16:creationId xmlns:a16="http://schemas.microsoft.com/office/drawing/2014/main" id="{48883538-5584-DD43-AF7C-DED434C4F980}"/>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7599635C-8E94-8A40-B6FA-C0564B596CB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0C625B73-EC60-1A42-963F-CDF1B84A9A40}" type="slidenum">
              <a:rPr lang="en-CA" altLang="en-US" b="0" smtClean="0">
                <a:solidFill>
                  <a:srgbClr val="898989"/>
                </a:solidFill>
                <a:latin typeface="Times New Roman" panose="02020603050405020304" pitchFamily="18" charset="0"/>
              </a:rPr>
              <a:pPr/>
              <a:t>38</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id="{6352D748-5B65-5E4B-8E35-015CC1E8131F}"/>
              </a:ext>
            </a:extLst>
          </p:cNvPr>
          <p:cNvSpPr>
            <a:spLocks noGrp="1" noChangeArrowheads="1"/>
          </p:cNvSpPr>
          <p:nvPr>
            <p:ph type="title"/>
          </p:nvPr>
        </p:nvSpPr>
        <p:spPr>
          <a:xfrm>
            <a:off x="1981200" y="203200"/>
            <a:ext cx="6858000" cy="1517650"/>
          </a:xfrm>
        </p:spPr>
        <p:txBody>
          <a:bodyPr/>
          <a:lstStyle/>
          <a:p>
            <a:pPr>
              <a:spcBef>
                <a:spcPts val="600"/>
              </a:spcBef>
              <a:defRPr/>
            </a:pPr>
            <a:r>
              <a:rPr altLang="en-US"/>
              <a:t>Social Responsibility </a:t>
            </a:r>
            <a:br>
              <a:rPr altLang="en-US"/>
            </a:br>
            <a:r>
              <a:rPr altLang="en-US"/>
              <a:t>Theories: Three Categories</a:t>
            </a:r>
          </a:p>
        </p:txBody>
      </p:sp>
      <p:sp>
        <p:nvSpPr>
          <p:cNvPr id="12293" name="Rectangle 3">
            <a:extLst>
              <a:ext uri="{FF2B5EF4-FFF2-40B4-BE49-F238E27FC236}">
                <a16:creationId xmlns:a16="http://schemas.microsoft.com/office/drawing/2014/main" id="{A03E6139-2D16-9246-9C7F-549D0A3D9ED7}"/>
              </a:ext>
            </a:extLst>
          </p:cNvPr>
          <p:cNvSpPr>
            <a:spLocks noGrp="1" noChangeArrowheads="1"/>
          </p:cNvSpPr>
          <p:nvPr>
            <p:ph idx="1"/>
          </p:nvPr>
        </p:nvSpPr>
        <p:spPr>
          <a:xfrm>
            <a:off x="1981200" y="2070101"/>
            <a:ext cx="8305800" cy="4106863"/>
          </a:xfrm>
        </p:spPr>
        <p:txBody>
          <a:bodyPr/>
          <a:lstStyle/>
          <a:p>
            <a:pPr>
              <a:spcBef>
                <a:spcPts val="600"/>
              </a:spcBef>
              <a:defRPr/>
            </a:pPr>
            <a:r>
              <a:rPr altLang="en-US" b="1" dirty="0"/>
              <a:t>Amoral View:</a:t>
            </a:r>
          </a:p>
          <a:p>
            <a:pPr lvl="1">
              <a:spcBef>
                <a:spcPts val="600"/>
              </a:spcBef>
              <a:defRPr/>
            </a:pPr>
            <a:r>
              <a:rPr lang="en-CA" altLang="en-US" dirty="0">
                <a:sym typeface="Wingdings" panose="05000000000000000000" pitchFamily="2" charset="2"/>
              </a:rPr>
              <a:t>T</a:t>
            </a:r>
            <a:r>
              <a:rPr lang="en-CA" altLang="en-US" dirty="0"/>
              <a:t>raditional view of business as merely profit-making entity</a:t>
            </a:r>
          </a:p>
          <a:p>
            <a:pPr>
              <a:spcBef>
                <a:spcPts val="600"/>
              </a:spcBef>
              <a:defRPr/>
            </a:pPr>
            <a:r>
              <a:rPr altLang="en-US" b="1" dirty="0"/>
              <a:t>Personal View:</a:t>
            </a:r>
          </a:p>
          <a:p>
            <a:pPr lvl="1">
              <a:spcBef>
                <a:spcPts val="600"/>
              </a:spcBef>
              <a:defRPr/>
            </a:pPr>
            <a:r>
              <a:rPr lang="en-CA" altLang="en-US" dirty="0"/>
              <a:t>Corporations viewed as collectives that act as individuals; they exist as legal persons and can be held responsible for their actions</a:t>
            </a:r>
          </a:p>
          <a:p>
            <a:pPr>
              <a:spcBef>
                <a:spcPts val="600"/>
              </a:spcBef>
              <a:defRPr/>
            </a:pPr>
            <a:r>
              <a:rPr altLang="en-US" b="1" dirty="0"/>
              <a:t>Social View:</a:t>
            </a:r>
          </a:p>
          <a:p>
            <a:pPr lvl="1">
              <a:spcBef>
                <a:spcPts val="600"/>
              </a:spcBef>
              <a:defRPr/>
            </a:pPr>
            <a:r>
              <a:rPr lang="en-CA" altLang="en-US" dirty="0"/>
              <a:t>Corporations are social institutions in society, with social responsibilities</a:t>
            </a:r>
          </a:p>
        </p:txBody>
      </p:sp>
      <p:sp>
        <p:nvSpPr>
          <p:cNvPr id="12294" name="Text Box 4">
            <a:extLst>
              <a:ext uri="{FF2B5EF4-FFF2-40B4-BE49-F238E27FC236}">
                <a16:creationId xmlns:a16="http://schemas.microsoft.com/office/drawing/2014/main" id="{D6FE05C1-7D85-464B-948E-2C3EE9129CE6}"/>
              </a:ext>
            </a:extLst>
          </p:cNvPr>
          <p:cNvSpPr txBox="1">
            <a:spLocks noChangeArrowheads="1"/>
          </p:cNvSpPr>
          <p:nvPr/>
        </p:nvSpPr>
        <p:spPr bwMode="auto">
          <a:xfrm>
            <a:off x="7138988" y="6176964"/>
            <a:ext cx="2303462" cy="369887"/>
          </a:xfrm>
          <a:prstGeom prst="rect">
            <a:avLst/>
          </a:prstGeom>
          <a:noFill/>
          <a:ln>
            <a:noFill/>
          </a:ln>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defRPr/>
            </a:pPr>
            <a:r>
              <a:rPr lang="en-US" altLang="en-US" b="0" dirty="0">
                <a:latin typeface="+mn-lt"/>
              </a:rPr>
              <a:t>Source: </a:t>
            </a:r>
            <a:r>
              <a:rPr lang="en-US" altLang="en-US" b="0" dirty="0" err="1">
                <a:latin typeface="+mn-lt"/>
              </a:rPr>
              <a:t>Klonoski</a:t>
            </a:r>
            <a:r>
              <a:rPr lang="en-US" altLang="en-US" b="0" dirty="0">
                <a:latin typeface="+mn-lt"/>
              </a:rPr>
              <a:t>, 1991</a:t>
            </a:r>
          </a:p>
        </p:txBody>
      </p:sp>
      <p:sp>
        <p:nvSpPr>
          <p:cNvPr id="26629" name="Footer Placeholder 5">
            <a:extLst>
              <a:ext uri="{FF2B5EF4-FFF2-40B4-BE49-F238E27FC236}">
                <a16:creationId xmlns:a16="http://schemas.microsoft.com/office/drawing/2014/main" id="{72FE6D56-0ABE-D144-B510-997B34CA71CD}"/>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5FFAE1CA-5FC4-7A42-AD34-C4AACEF3020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A6A69712-06D0-5540-8E0F-EB4E74E54A57}" type="slidenum">
              <a:rPr lang="en-CA" altLang="en-US" b="0" smtClean="0">
                <a:solidFill>
                  <a:srgbClr val="898989"/>
                </a:solidFill>
                <a:latin typeface="Times New Roman" panose="02020603050405020304" pitchFamily="18" charset="0"/>
              </a:rPr>
              <a:pPr/>
              <a:t>39</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0E773E2C-2D5A-4046-9005-D54D1AF985C5}"/>
              </a:ext>
            </a:extLst>
          </p:cNvPr>
          <p:cNvSpPr>
            <a:spLocks noGrp="1" noChangeArrowheads="1"/>
          </p:cNvSpPr>
          <p:nvPr>
            <p:ph type="title"/>
          </p:nvPr>
        </p:nvSpPr>
        <p:spPr>
          <a:xfrm>
            <a:off x="2286000" y="685800"/>
            <a:ext cx="6858000" cy="685800"/>
          </a:xfrm>
        </p:spPr>
        <p:txBody>
          <a:bodyPr>
            <a:normAutofit fontScale="90000"/>
          </a:bodyPr>
          <a:lstStyle/>
          <a:p>
            <a:pPr>
              <a:defRPr/>
            </a:pPr>
            <a:r>
              <a:rPr altLang="en-US"/>
              <a:t>Identifying Stakeholders</a:t>
            </a:r>
          </a:p>
        </p:txBody>
      </p:sp>
      <p:sp>
        <p:nvSpPr>
          <p:cNvPr id="7173" name="Rectangle 3">
            <a:extLst>
              <a:ext uri="{FF2B5EF4-FFF2-40B4-BE49-F238E27FC236}">
                <a16:creationId xmlns:a16="http://schemas.microsoft.com/office/drawing/2014/main" id="{84ED4A24-FD29-D841-AFB4-F70129359DE6}"/>
              </a:ext>
            </a:extLst>
          </p:cNvPr>
          <p:cNvSpPr>
            <a:spLocks noGrp="1" noChangeArrowheads="1"/>
          </p:cNvSpPr>
          <p:nvPr>
            <p:ph idx="1"/>
          </p:nvPr>
        </p:nvSpPr>
        <p:spPr>
          <a:xfrm>
            <a:off x="2555875" y="1752601"/>
            <a:ext cx="3500438" cy="3617913"/>
          </a:xfrm>
        </p:spPr>
        <p:txBody>
          <a:bodyPr>
            <a:normAutofit fontScale="92500" lnSpcReduction="20000"/>
          </a:bodyPr>
          <a:lstStyle/>
          <a:p>
            <a:pPr>
              <a:spcBef>
                <a:spcPts val="600"/>
              </a:spcBef>
              <a:defRPr/>
            </a:pPr>
            <a:r>
              <a:rPr altLang="en-US" dirty="0"/>
              <a:t>Owners</a:t>
            </a:r>
          </a:p>
          <a:p>
            <a:pPr>
              <a:spcBef>
                <a:spcPts val="600"/>
              </a:spcBef>
              <a:defRPr/>
            </a:pPr>
            <a:r>
              <a:rPr altLang="en-US" dirty="0"/>
              <a:t>Directors</a:t>
            </a:r>
          </a:p>
          <a:p>
            <a:pPr>
              <a:spcBef>
                <a:spcPts val="600"/>
              </a:spcBef>
              <a:defRPr/>
            </a:pPr>
            <a:r>
              <a:rPr altLang="en-US" dirty="0"/>
              <a:t>Employees</a:t>
            </a:r>
          </a:p>
          <a:p>
            <a:pPr>
              <a:spcBef>
                <a:spcPts val="600"/>
              </a:spcBef>
              <a:defRPr/>
            </a:pPr>
            <a:r>
              <a:rPr altLang="en-US" dirty="0"/>
              <a:t>Customers or Consumers</a:t>
            </a:r>
          </a:p>
          <a:p>
            <a:pPr>
              <a:spcBef>
                <a:spcPts val="600"/>
              </a:spcBef>
              <a:defRPr/>
            </a:pPr>
            <a:r>
              <a:rPr altLang="en-US" dirty="0"/>
              <a:t>Lenders and Creditors</a:t>
            </a:r>
          </a:p>
          <a:p>
            <a:pPr>
              <a:spcBef>
                <a:spcPts val="600"/>
              </a:spcBef>
              <a:defRPr/>
            </a:pPr>
            <a:r>
              <a:rPr altLang="en-US" dirty="0"/>
              <a:t>Suppliers</a:t>
            </a:r>
            <a:endParaRPr lang="en-US" altLang="en-US" dirty="0"/>
          </a:p>
          <a:p>
            <a:pPr>
              <a:spcBef>
                <a:spcPts val="600"/>
              </a:spcBef>
              <a:defRPr/>
            </a:pPr>
            <a:r>
              <a:rPr altLang="en-US" dirty="0"/>
              <a:t>Service Professionals</a:t>
            </a:r>
          </a:p>
          <a:p>
            <a:pPr>
              <a:spcBef>
                <a:spcPts val="600"/>
              </a:spcBef>
              <a:defRPr/>
            </a:pPr>
            <a:r>
              <a:rPr altLang="en-US" dirty="0"/>
              <a:t>Dealers, Distributors, and Franchisees</a:t>
            </a:r>
          </a:p>
          <a:p>
            <a:pPr>
              <a:spcBef>
                <a:spcPts val="600"/>
              </a:spcBef>
              <a:defRPr/>
            </a:pPr>
            <a:endParaRPr altLang="en-US" dirty="0"/>
          </a:p>
          <a:p>
            <a:pPr>
              <a:spcBef>
                <a:spcPts val="600"/>
              </a:spcBef>
              <a:defRPr/>
            </a:pPr>
            <a:endParaRPr altLang="en-US" dirty="0"/>
          </a:p>
          <a:p>
            <a:pPr>
              <a:spcBef>
                <a:spcPts val="600"/>
              </a:spcBef>
              <a:defRPr/>
            </a:pPr>
            <a:endParaRPr altLang="en-US" dirty="0"/>
          </a:p>
        </p:txBody>
      </p:sp>
      <p:sp>
        <p:nvSpPr>
          <p:cNvPr id="17411" name="Footer Placeholder 5">
            <a:extLst>
              <a:ext uri="{FF2B5EF4-FFF2-40B4-BE49-F238E27FC236}">
                <a16:creationId xmlns:a16="http://schemas.microsoft.com/office/drawing/2014/main" id="{2DE9CDFC-9702-F142-92B2-ED343C081F55}"/>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17412" name="Slide Number Placeholder 7">
            <a:extLst>
              <a:ext uri="{FF2B5EF4-FFF2-40B4-BE49-F238E27FC236}">
                <a16:creationId xmlns:a16="http://schemas.microsoft.com/office/drawing/2014/main" id="{C40AD5C2-B3E0-5348-BB1C-34379F0858D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7ADA4212-A896-914C-9B12-8A36DC77363A}" type="slidenum">
              <a:rPr lang="en-CA" altLang="en-US" b="0" smtClean="0">
                <a:solidFill>
                  <a:srgbClr val="898989"/>
                </a:solidFill>
                <a:latin typeface="Times New Roman" panose="02020603050405020304" pitchFamily="18" charset="0"/>
              </a:rPr>
              <a:pPr/>
              <a:t>4</a:t>
            </a:fld>
            <a:endParaRPr lang="en-CA" altLang="en-US" b="0">
              <a:solidFill>
                <a:srgbClr val="898989"/>
              </a:solidFill>
              <a:latin typeface="Times New Roman" panose="02020603050405020304" pitchFamily="18" charset="0"/>
            </a:endParaRPr>
          </a:p>
        </p:txBody>
      </p:sp>
      <p:sp>
        <p:nvSpPr>
          <p:cNvPr id="22535" name="Rectangle 3">
            <a:extLst>
              <a:ext uri="{FF2B5EF4-FFF2-40B4-BE49-F238E27FC236}">
                <a16:creationId xmlns:a16="http://schemas.microsoft.com/office/drawing/2014/main" id="{91480169-66B6-0F49-BF27-C05EEED247B2}"/>
              </a:ext>
            </a:extLst>
          </p:cNvPr>
          <p:cNvSpPr txBox="1">
            <a:spLocks noChangeArrowheads="1"/>
          </p:cNvSpPr>
          <p:nvPr/>
        </p:nvSpPr>
        <p:spPr bwMode="auto">
          <a:xfrm>
            <a:off x="5927725" y="1751014"/>
            <a:ext cx="3994150" cy="4351337"/>
          </a:xfrm>
          <a:prstGeom prst="rect">
            <a:avLst/>
          </a:prstGeom>
          <a:noFill/>
          <a:ln>
            <a:noFill/>
          </a:ln>
        </p:spPr>
        <p:txBody>
          <a:bodyPr/>
          <a:lstStyle>
            <a:lvl1pPr marL="228600" indent="-2286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ts val="600"/>
              </a:spcBef>
              <a:buFont typeface="Arial" panose="020B0604020202020204" pitchFamily="34" charset="0"/>
              <a:buChar char="•"/>
              <a:defRPr/>
            </a:pPr>
            <a:r>
              <a:rPr lang="en-CA" altLang="en-US" sz="2600" b="0" dirty="0">
                <a:latin typeface="+mj-lt"/>
                <a:cs typeface="Times New Roman" panose="02020603050405020304" pitchFamily="18" charset="0"/>
              </a:rPr>
              <a:t>Business Organizations</a:t>
            </a:r>
          </a:p>
          <a:p>
            <a:pPr>
              <a:spcBef>
                <a:spcPts val="600"/>
              </a:spcBef>
              <a:buFont typeface="Arial" panose="020B0604020202020204" pitchFamily="34" charset="0"/>
              <a:buChar char="•"/>
              <a:defRPr/>
            </a:pPr>
            <a:r>
              <a:rPr lang="en-CA" altLang="en-US" sz="2600" b="0" dirty="0">
                <a:latin typeface="+mj-lt"/>
                <a:cs typeface="Times New Roman" panose="02020603050405020304" pitchFamily="18" charset="0"/>
              </a:rPr>
              <a:t>Competitors</a:t>
            </a:r>
          </a:p>
          <a:p>
            <a:pPr>
              <a:spcBef>
                <a:spcPts val="600"/>
              </a:spcBef>
              <a:buFont typeface="Arial" panose="020B0604020202020204" pitchFamily="34" charset="0"/>
              <a:buChar char="•"/>
              <a:defRPr/>
            </a:pPr>
            <a:r>
              <a:rPr lang="en-CA" altLang="en-US" sz="2600" b="0" dirty="0">
                <a:latin typeface="+mj-lt"/>
                <a:cs typeface="Times New Roman" panose="02020603050405020304" pitchFamily="18" charset="0"/>
              </a:rPr>
              <a:t>Joint-Venture Participants</a:t>
            </a:r>
          </a:p>
        </p:txBody>
      </p:sp>
      <p:pic>
        <p:nvPicPr>
          <p:cNvPr id="17414" name="Picture 1">
            <a:extLst>
              <a:ext uri="{FF2B5EF4-FFF2-40B4-BE49-F238E27FC236}">
                <a16:creationId xmlns:a16="http://schemas.microsoft.com/office/drawing/2014/main" id="{DEE7A045-6876-1C48-A91A-145210C28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1389" y="3338513"/>
            <a:ext cx="4441825"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id="{FFFDC5B3-7255-4249-BE76-4667C63CE849}"/>
              </a:ext>
            </a:extLst>
          </p:cNvPr>
          <p:cNvSpPr>
            <a:spLocks noGrp="1" noChangeArrowheads="1"/>
          </p:cNvSpPr>
          <p:nvPr>
            <p:ph type="title"/>
          </p:nvPr>
        </p:nvSpPr>
        <p:spPr>
          <a:xfrm>
            <a:off x="1905000" y="563563"/>
            <a:ext cx="6858000" cy="1517650"/>
          </a:xfrm>
        </p:spPr>
        <p:txBody>
          <a:bodyPr/>
          <a:lstStyle/>
          <a:p>
            <a:pPr>
              <a:spcBef>
                <a:spcPts val="600"/>
              </a:spcBef>
              <a:defRPr/>
            </a:pPr>
            <a:r>
              <a:rPr altLang="en-US"/>
              <a:t>The Pyramid of CSR</a:t>
            </a:r>
          </a:p>
        </p:txBody>
      </p:sp>
      <p:sp>
        <p:nvSpPr>
          <p:cNvPr id="12293" name="Rectangle 3">
            <a:extLst>
              <a:ext uri="{FF2B5EF4-FFF2-40B4-BE49-F238E27FC236}">
                <a16:creationId xmlns:a16="http://schemas.microsoft.com/office/drawing/2014/main" id="{1AB79127-7A82-F643-B2A6-B4A24209CC42}"/>
              </a:ext>
            </a:extLst>
          </p:cNvPr>
          <p:cNvSpPr>
            <a:spLocks noGrp="1" noChangeArrowheads="1"/>
          </p:cNvSpPr>
          <p:nvPr>
            <p:ph idx="1"/>
          </p:nvPr>
        </p:nvSpPr>
        <p:spPr>
          <a:xfrm>
            <a:off x="1905000" y="1905001"/>
            <a:ext cx="8153400" cy="4106863"/>
          </a:xfrm>
        </p:spPr>
        <p:txBody>
          <a:bodyPr/>
          <a:lstStyle/>
          <a:p>
            <a:pPr>
              <a:spcBef>
                <a:spcPts val="600"/>
              </a:spcBef>
              <a:defRPr/>
            </a:pPr>
            <a:r>
              <a:rPr altLang="en-US" b="1" dirty="0"/>
              <a:t>Carroll’s pyramid (1991):</a:t>
            </a:r>
          </a:p>
          <a:p>
            <a:pPr lvl="1">
              <a:spcBef>
                <a:spcPts val="600"/>
              </a:spcBef>
              <a:defRPr/>
            </a:pPr>
            <a:r>
              <a:rPr lang="en-CA" altLang="en-US" dirty="0"/>
              <a:t>Four kinds of social responsibility depicted in a pyramid -  economic responsibilities at bottom, followed by legal, ethical and philanthropic higher up</a:t>
            </a:r>
          </a:p>
          <a:p>
            <a:pPr lvl="1">
              <a:spcBef>
                <a:spcPts val="600"/>
              </a:spcBef>
              <a:defRPr/>
            </a:pPr>
            <a:r>
              <a:rPr lang="en-CA" altLang="en-US" dirty="0"/>
              <a:t>Pyramid is basic building-block, with economic performance as foundation</a:t>
            </a:r>
          </a:p>
          <a:p>
            <a:pPr lvl="1">
              <a:spcBef>
                <a:spcPts val="600"/>
              </a:spcBef>
              <a:defRPr/>
            </a:pPr>
            <a:r>
              <a:rPr lang="en-CA" altLang="en-US" dirty="0"/>
              <a:t>Corporation should strive to:</a:t>
            </a:r>
          </a:p>
          <a:p>
            <a:pPr lvl="2">
              <a:spcBef>
                <a:spcPts val="600"/>
              </a:spcBef>
              <a:defRPr/>
            </a:pPr>
            <a:r>
              <a:rPr lang="en-CA" altLang="en-US" dirty="0"/>
              <a:t>Make a profit</a:t>
            </a:r>
          </a:p>
          <a:p>
            <a:pPr lvl="2">
              <a:spcBef>
                <a:spcPts val="600"/>
              </a:spcBef>
              <a:defRPr/>
            </a:pPr>
            <a:r>
              <a:rPr lang="en-CA" altLang="en-US" dirty="0"/>
              <a:t>Obey the law</a:t>
            </a:r>
          </a:p>
          <a:p>
            <a:pPr lvl="2">
              <a:spcBef>
                <a:spcPts val="600"/>
              </a:spcBef>
              <a:defRPr/>
            </a:pPr>
            <a:r>
              <a:rPr lang="en-CA" altLang="en-US" dirty="0"/>
              <a:t>Behave ethically and </a:t>
            </a:r>
          </a:p>
          <a:p>
            <a:pPr lvl="2">
              <a:spcBef>
                <a:spcPts val="600"/>
              </a:spcBef>
              <a:defRPr/>
            </a:pPr>
            <a:r>
              <a:rPr lang="en-CA" altLang="en-US" dirty="0"/>
              <a:t>Be a good corporate citizen</a:t>
            </a:r>
          </a:p>
        </p:txBody>
      </p:sp>
      <p:sp>
        <p:nvSpPr>
          <p:cNvPr id="28676" name="Footer Placeholder 5">
            <a:extLst>
              <a:ext uri="{FF2B5EF4-FFF2-40B4-BE49-F238E27FC236}">
                <a16:creationId xmlns:a16="http://schemas.microsoft.com/office/drawing/2014/main" id="{E7A4FF88-BA2B-BA49-925B-1991AA34622C}"/>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118353A4-A17E-BA46-8F8B-2C407805B77F}"/>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2EBEA3FB-6719-804B-A899-96418911C53D}" type="slidenum">
              <a:rPr lang="en-CA" altLang="en-US" b="0" smtClean="0">
                <a:solidFill>
                  <a:srgbClr val="898989"/>
                </a:solidFill>
                <a:latin typeface="Times New Roman" panose="02020603050405020304" pitchFamily="18" charset="0"/>
              </a:rPr>
              <a:pPr/>
              <a:t>40</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B5A49C0-2834-C04B-917B-D57729575BD6}"/>
              </a:ext>
            </a:extLst>
          </p:cNvPr>
          <p:cNvSpPr>
            <a:spLocks noGrp="1"/>
          </p:cNvSpPr>
          <p:nvPr>
            <p:ph type="title"/>
          </p:nvPr>
        </p:nvSpPr>
        <p:spPr>
          <a:xfrm>
            <a:off x="1981200" y="609600"/>
            <a:ext cx="6858000" cy="685800"/>
          </a:xfrm>
        </p:spPr>
        <p:txBody>
          <a:bodyPr>
            <a:normAutofit fontScale="90000"/>
          </a:bodyPr>
          <a:lstStyle/>
          <a:p>
            <a:pPr>
              <a:defRPr/>
            </a:pPr>
            <a:r>
              <a:rPr altLang="en-US"/>
              <a:t>Summary</a:t>
            </a:r>
          </a:p>
        </p:txBody>
      </p:sp>
      <p:sp>
        <p:nvSpPr>
          <p:cNvPr id="24579" name="Content Placeholder 2">
            <a:extLst>
              <a:ext uri="{FF2B5EF4-FFF2-40B4-BE49-F238E27FC236}">
                <a16:creationId xmlns:a16="http://schemas.microsoft.com/office/drawing/2014/main" id="{EA270083-7A6C-CE4F-9363-6B44A5F39762}"/>
              </a:ext>
            </a:extLst>
          </p:cNvPr>
          <p:cNvSpPr>
            <a:spLocks noGrp="1"/>
          </p:cNvSpPr>
          <p:nvPr>
            <p:ph idx="1"/>
          </p:nvPr>
        </p:nvSpPr>
        <p:spPr>
          <a:xfrm>
            <a:off x="1981200" y="1981200"/>
            <a:ext cx="8077200" cy="4351338"/>
          </a:xfrm>
        </p:spPr>
        <p:txBody>
          <a:bodyPr/>
          <a:lstStyle/>
          <a:p>
            <a:pPr>
              <a:defRPr/>
            </a:pPr>
            <a:r>
              <a:rPr lang="en-US" sz="2400" dirty="0"/>
              <a:t>These arguments are reflected in </a:t>
            </a:r>
            <a:r>
              <a:rPr lang="en-US" sz="2400" dirty="0" err="1"/>
              <a:t>Klonoski’s</a:t>
            </a:r>
            <a:r>
              <a:rPr lang="en-US" sz="2400" dirty="0"/>
              <a:t> summary of social responsibility theories, categorized according to three alternative views of the corporation as amoral, personal, and social. </a:t>
            </a:r>
            <a:r>
              <a:rPr altLang="en-US" sz="2400" b="1" dirty="0">
                <a:solidFill>
                  <a:srgbClr val="3366CC"/>
                </a:solidFill>
              </a:rPr>
              <a:t>(LO 7.3)</a:t>
            </a:r>
          </a:p>
          <a:p>
            <a:pPr>
              <a:defRPr/>
            </a:pPr>
            <a:endParaRPr altLang="en-US" sz="2400" dirty="0"/>
          </a:p>
          <a:p>
            <a:pPr>
              <a:defRPr/>
            </a:pPr>
            <a:r>
              <a:rPr altLang="en-US" sz="2400" dirty="0"/>
              <a:t>A pyramid of corporate social responsibilities is presented, based on economic, legal, ethical, and philanthropic responsibilities. </a:t>
            </a:r>
            <a:r>
              <a:rPr lang="en-US" altLang="en-US" sz="2400" dirty="0"/>
              <a:t>A hierarchy of responsibilities exists: economic and legal obligations are primary and basic.  In recent years, the ethical and philanthropic responsibilities have received more attention.  </a:t>
            </a:r>
            <a:r>
              <a:rPr altLang="en-US" sz="2400" b="1" dirty="0">
                <a:solidFill>
                  <a:srgbClr val="3366CC"/>
                </a:solidFill>
              </a:rPr>
              <a:t>(LO 7.4)</a:t>
            </a:r>
          </a:p>
        </p:txBody>
      </p:sp>
      <p:sp>
        <p:nvSpPr>
          <p:cNvPr id="48132" name="Footer Placeholder 5">
            <a:extLst>
              <a:ext uri="{FF2B5EF4-FFF2-40B4-BE49-F238E27FC236}">
                <a16:creationId xmlns:a16="http://schemas.microsoft.com/office/drawing/2014/main" id="{177B430D-5B1F-494A-BCB8-F8A72E5EE559}"/>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2" name="Slide Number Placeholder 6">
            <a:extLst>
              <a:ext uri="{FF2B5EF4-FFF2-40B4-BE49-F238E27FC236}">
                <a16:creationId xmlns:a16="http://schemas.microsoft.com/office/drawing/2014/main" id="{64794B98-BCA1-DE47-BE75-9A4908D5CD3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7 - </a:t>
            </a:r>
            <a:fld id="{08F74A6D-2D2D-334B-9092-F5B5E3359529}" type="slidenum">
              <a:rPr lang="en-CA" altLang="en-US" b="0" smtClean="0">
                <a:solidFill>
                  <a:srgbClr val="898989"/>
                </a:solidFill>
                <a:latin typeface="Times New Roman" panose="02020603050405020304" pitchFamily="18" charset="0"/>
              </a:rPr>
              <a:pPr/>
              <a:t>41</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A585646C-1F0A-9C4F-B554-CE61F6F6CBC7}"/>
              </a:ext>
            </a:extLst>
          </p:cNvPr>
          <p:cNvSpPr>
            <a:spLocks noGrp="1" noChangeArrowheads="1"/>
          </p:cNvSpPr>
          <p:nvPr>
            <p:ph type="title"/>
          </p:nvPr>
        </p:nvSpPr>
        <p:spPr>
          <a:xfrm>
            <a:off x="1990726" y="706438"/>
            <a:ext cx="6696075" cy="609600"/>
          </a:xfrm>
        </p:spPr>
        <p:txBody>
          <a:bodyPr>
            <a:normAutofit fontScale="90000"/>
          </a:bodyPr>
          <a:lstStyle/>
          <a:p>
            <a:pPr>
              <a:defRPr/>
            </a:pPr>
            <a:r>
              <a:rPr altLang="en-US"/>
              <a:t>Responses to CSR</a:t>
            </a:r>
          </a:p>
        </p:txBody>
      </p:sp>
      <p:sp>
        <p:nvSpPr>
          <p:cNvPr id="21508" name="Footer Placeholder 9">
            <a:extLst>
              <a:ext uri="{FF2B5EF4-FFF2-40B4-BE49-F238E27FC236}">
                <a16:creationId xmlns:a16="http://schemas.microsoft.com/office/drawing/2014/main" id="{4C27AFE8-C51F-C840-8C9D-469D541B838F}"/>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11267" name="Slide Number Placeholder 11">
            <a:extLst>
              <a:ext uri="{FF2B5EF4-FFF2-40B4-BE49-F238E27FC236}">
                <a16:creationId xmlns:a16="http://schemas.microsoft.com/office/drawing/2014/main" id="{2D8E73FC-7B79-B048-9A7C-4988B13CA9A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13782074-C231-0D49-B4EF-1CE0729DE8EA}" type="slidenum">
              <a:rPr lang="en-CA" altLang="en-US" b="0" smtClean="0">
                <a:solidFill>
                  <a:srgbClr val="898989"/>
                </a:solidFill>
                <a:latin typeface="Times New Roman" panose="02020603050405020304" pitchFamily="18" charset="0"/>
              </a:rPr>
              <a:pPr/>
              <a:t>42</a:t>
            </a:fld>
            <a:endParaRPr lang="en-CA" altLang="en-US" b="0">
              <a:solidFill>
                <a:srgbClr val="898989"/>
              </a:solidFill>
              <a:latin typeface="Times New Roman" panose="02020603050405020304" pitchFamily="18" charset="0"/>
            </a:endParaRPr>
          </a:p>
        </p:txBody>
      </p:sp>
      <p:pic>
        <p:nvPicPr>
          <p:cNvPr id="21510" name="Picture 7">
            <a:extLst>
              <a:ext uri="{FF2B5EF4-FFF2-40B4-BE49-F238E27FC236}">
                <a16:creationId xmlns:a16="http://schemas.microsoft.com/office/drawing/2014/main" id="{470DE75E-408D-634C-BE32-6E7D2647295A}"/>
              </a:ext>
            </a:extLst>
          </p:cNvPr>
          <p:cNvPicPr>
            <a:picLocks noGrp="1" noChangeAspect="1" noChangeArrowheads="1"/>
          </p:cNvPicPr>
          <p:nvPr>
            <p:ph idx="1"/>
          </p:nvPr>
        </p:nvPicPr>
        <p:blipFill>
          <a:blip r:embed="rId3"/>
          <a:srcRect/>
          <a:stretch>
            <a:fillRect/>
          </a:stretch>
        </p:blipFill>
        <p:spPr>
          <a:xfrm>
            <a:off x="2362200" y="1828802"/>
            <a:ext cx="6096000" cy="4232274"/>
          </a:xfrm>
        </p:spPr>
      </p:pic>
      <p:graphicFrame>
        <p:nvGraphicFramePr>
          <p:cNvPr id="3" name="Table 2">
            <a:extLst>
              <a:ext uri="{FF2B5EF4-FFF2-40B4-BE49-F238E27FC236}">
                <a16:creationId xmlns:a16="http://schemas.microsoft.com/office/drawing/2014/main" id="{2D1536CD-4005-A646-BA64-AF41E1723275}"/>
              </a:ext>
            </a:extLst>
          </p:cNvPr>
          <p:cNvGraphicFramePr>
            <a:graphicFrameLocks noGrp="1"/>
          </p:cNvGraphicFramePr>
          <p:nvPr/>
        </p:nvGraphicFramePr>
        <p:xfrm>
          <a:off x="2133601" y="1895475"/>
          <a:ext cx="8220075" cy="4084638"/>
        </p:xfrm>
        <a:graphic>
          <a:graphicData uri="http://schemas.openxmlformats.org/drawingml/2006/table">
            <a:tbl>
              <a:tblPr firstRow="1" bandRow="1">
                <a:tableStyleId>{21E4AEA4-8DFA-4A89-87EB-49C32662AFE0}</a:tableStyleId>
              </a:tblPr>
              <a:tblGrid>
                <a:gridCol w="1371494">
                  <a:extLst>
                    <a:ext uri="{9D8B030D-6E8A-4147-A177-3AD203B41FA5}">
                      <a16:colId xmlns:a16="http://schemas.microsoft.com/office/drawing/2014/main" val="20000"/>
                    </a:ext>
                  </a:extLst>
                </a:gridCol>
                <a:gridCol w="5714556">
                  <a:extLst>
                    <a:ext uri="{9D8B030D-6E8A-4147-A177-3AD203B41FA5}">
                      <a16:colId xmlns:a16="http://schemas.microsoft.com/office/drawing/2014/main" val="20001"/>
                    </a:ext>
                  </a:extLst>
                </a:gridCol>
                <a:gridCol w="1134025">
                  <a:extLst>
                    <a:ext uri="{9D8B030D-6E8A-4147-A177-3AD203B41FA5}">
                      <a16:colId xmlns:a16="http://schemas.microsoft.com/office/drawing/2014/main" val="20002"/>
                    </a:ext>
                  </a:extLst>
                </a:gridCol>
              </a:tblGrid>
              <a:tr h="518200">
                <a:tc>
                  <a:txBody>
                    <a:bodyPr/>
                    <a:lstStyle/>
                    <a:p>
                      <a:r>
                        <a:rPr lang="en-US" sz="1400" dirty="0"/>
                        <a:t>Response</a:t>
                      </a:r>
                    </a:p>
                  </a:txBody>
                  <a:tcPr marL="91433" marR="91433" marT="45724" marB="45724" anchor="ctr"/>
                </a:tc>
                <a:tc>
                  <a:txBody>
                    <a:bodyPr/>
                    <a:lstStyle/>
                    <a:p>
                      <a:r>
                        <a:rPr lang="en-US" sz="1400" dirty="0"/>
                        <a:t>Explanation</a:t>
                      </a:r>
                    </a:p>
                  </a:txBody>
                  <a:tcPr marL="91433" marR="91433" marT="45724" marB="45724" anchor="ctr"/>
                </a:tc>
                <a:tc>
                  <a:txBody>
                    <a:bodyPr/>
                    <a:lstStyle/>
                    <a:p>
                      <a:r>
                        <a:rPr lang="en-US" sz="1400"/>
                        <a:t>Acceptance of CSR</a:t>
                      </a:r>
                    </a:p>
                  </a:txBody>
                  <a:tcPr marL="91433" marR="91433" marT="45724" marB="45724" anchor="ctr"/>
                </a:tc>
                <a:extLst>
                  <a:ext uri="{0D108BD9-81ED-4DB2-BD59-A6C34878D82A}">
                    <a16:rowId xmlns:a16="http://schemas.microsoft.com/office/drawing/2014/main" val="10000"/>
                  </a:ext>
                </a:extLst>
              </a:tr>
              <a:tr h="944954">
                <a:tc>
                  <a:txBody>
                    <a:bodyPr/>
                    <a:lstStyle/>
                    <a:p>
                      <a:r>
                        <a:rPr lang="en-US" sz="1400"/>
                        <a:t>Social enterprise—social return</a:t>
                      </a:r>
                    </a:p>
                  </a:txBody>
                  <a:tcPr marL="91433" marR="91433" marT="45724" marB="45724" anchor="ctr"/>
                </a:tc>
                <a:tc>
                  <a:txBody>
                    <a:bodyPr/>
                    <a:lstStyle/>
                    <a:p>
                      <a:r>
                        <a:rPr lang="en-US" sz="1400" dirty="0"/>
                        <a:t>Organizations that operate with a social mission without the intention of operating to make profits with all earnings committed to social causes or projects.</a:t>
                      </a:r>
                    </a:p>
                    <a:p>
                      <a:r>
                        <a:rPr lang="en-US" sz="1400" dirty="0"/>
                        <a:t>Example: Habitat for Humanity, Goodwill</a:t>
                      </a:r>
                    </a:p>
                  </a:txBody>
                  <a:tcPr marL="91433" marR="91433" marT="45724" marB="45724" anchor="ctr"/>
                </a:tc>
                <a:tc>
                  <a:txBody>
                    <a:bodyPr/>
                    <a:lstStyle/>
                    <a:p>
                      <a:r>
                        <a:rPr lang="en-US" sz="1400" dirty="0"/>
                        <a:t>High</a:t>
                      </a:r>
                    </a:p>
                  </a:txBody>
                  <a:tcPr marL="91433" marR="91433" marT="45724" marB="45724" anchor="ctr"/>
                </a:tc>
                <a:extLst>
                  <a:ext uri="{0D108BD9-81ED-4DB2-BD59-A6C34878D82A}">
                    <a16:rowId xmlns:a16="http://schemas.microsoft.com/office/drawing/2014/main" val="10001"/>
                  </a:ext>
                </a:extLst>
              </a:tr>
              <a:tr h="1158330">
                <a:tc>
                  <a:txBody>
                    <a:bodyPr/>
                    <a:lstStyle/>
                    <a:p>
                      <a:r>
                        <a:rPr lang="en-US" sz="1400" dirty="0"/>
                        <a:t>Social enterprise—mixed return</a:t>
                      </a:r>
                    </a:p>
                  </a:txBody>
                  <a:tcPr marL="91433" marR="91433" marT="45724" marB="45724" anchor="ctr"/>
                </a:tc>
                <a:tc>
                  <a:txBody>
                    <a:bodyPr/>
                    <a:lstStyle/>
                    <a:p>
                      <a:r>
                        <a:rPr lang="en-US" sz="1400" dirty="0"/>
                        <a:t>Organizations that operate with a social mission but with the intention of making a profit. “Doing well by doing good” (social paradigm). A portion of profits are committed to social causes or projects with the remainder reinvested or returned to owners.</a:t>
                      </a:r>
                    </a:p>
                    <a:p>
                      <a:r>
                        <a:rPr lang="en-US" sz="1400" dirty="0"/>
                        <a:t>Examples: Whole Foods Market Inc. and Value Village</a:t>
                      </a:r>
                    </a:p>
                  </a:txBody>
                  <a:tcPr marL="91433" marR="91433" marT="45724" marB="45724" anchor="ctr"/>
                </a:tc>
                <a:tc>
                  <a:txBody>
                    <a:bodyPr/>
                    <a:lstStyle/>
                    <a:p>
                      <a:r>
                        <a:rPr lang="en-US" sz="1400" dirty="0"/>
                        <a:t>High</a:t>
                      </a:r>
                    </a:p>
                  </a:txBody>
                  <a:tcPr marL="91433" marR="91433" marT="45724" marB="45724" anchor="ctr"/>
                </a:tc>
                <a:extLst>
                  <a:ext uri="{0D108BD9-81ED-4DB2-BD59-A6C34878D82A}">
                    <a16:rowId xmlns:a16="http://schemas.microsoft.com/office/drawing/2014/main" val="10002"/>
                  </a:ext>
                </a:extLst>
              </a:tr>
              <a:tr h="944954">
                <a:tc>
                  <a:txBody>
                    <a:bodyPr/>
                    <a:lstStyle/>
                    <a:p>
                      <a:r>
                        <a:rPr lang="en-US" sz="1400"/>
                        <a:t>CSR recognition or embracers</a:t>
                      </a:r>
                    </a:p>
                  </a:txBody>
                  <a:tcPr marL="91433" marR="91433" marT="45724" marB="45724" anchor="ctr"/>
                </a:tc>
                <a:tc>
                  <a:txBody>
                    <a:bodyPr/>
                    <a:lstStyle/>
                    <a:p>
                      <a:r>
                        <a:rPr lang="en-US" sz="1400" dirty="0"/>
                        <a:t>CSR and sustainability placed high on corporate agenda. Often are larger corporations and traded on stock exchanges. Corporate giving and citizenship are involved. Publish “social reports” of their initiatives. “Doing good by doing well” (economic paradigm).</a:t>
                      </a:r>
                    </a:p>
                  </a:txBody>
                  <a:tcPr marL="91433" marR="91433" marT="45724" marB="45724" anchor="ctr"/>
                </a:tc>
                <a:tc>
                  <a:txBody>
                    <a:bodyPr/>
                    <a:lstStyle/>
                    <a:p>
                      <a:r>
                        <a:rPr lang="en-US" sz="1400" dirty="0"/>
                        <a:t>Above average</a:t>
                      </a:r>
                    </a:p>
                  </a:txBody>
                  <a:tcPr marL="91433" marR="91433" marT="45724" marB="45724" anchor="ctr"/>
                </a:tc>
                <a:extLst>
                  <a:ext uri="{0D108BD9-81ED-4DB2-BD59-A6C34878D82A}">
                    <a16:rowId xmlns:a16="http://schemas.microsoft.com/office/drawing/2014/main" val="10003"/>
                  </a:ext>
                </a:extLst>
              </a:tr>
              <a:tr h="518200">
                <a:tc>
                  <a:txBody>
                    <a:bodyPr/>
                    <a:lstStyle/>
                    <a:p>
                      <a:r>
                        <a:rPr lang="en-US" sz="1400" dirty="0"/>
                        <a:t>Cautious CSR adaptors</a:t>
                      </a:r>
                    </a:p>
                  </a:txBody>
                  <a:tcPr marL="91433" marR="91433" marT="45724" marB="45724" anchor="ctr"/>
                </a:tc>
                <a:tc>
                  <a:txBody>
                    <a:bodyPr/>
                    <a:lstStyle/>
                    <a:p>
                      <a:r>
                        <a:rPr lang="en-US" sz="1400" dirty="0"/>
                        <a:t>Recognize CSR and sustainability but focus on savings from environmental projects, energy cost reductions, material efficiency, and risk reduction.</a:t>
                      </a:r>
                    </a:p>
                  </a:txBody>
                  <a:tcPr marL="91433" marR="91433" marT="45724" marB="45724" anchor="ctr"/>
                </a:tc>
                <a:tc>
                  <a:txBody>
                    <a:bodyPr/>
                    <a:lstStyle/>
                    <a:p>
                      <a:r>
                        <a:rPr lang="en-US" sz="1400" dirty="0"/>
                        <a:t>Some recognition</a:t>
                      </a:r>
                    </a:p>
                  </a:txBody>
                  <a:tcPr marL="91433" marR="91433" marT="45724" marB="45724" anchor="ctr"/>
                </a:tc>
                <a:extLst>
                  <a:ext uri="{0D108BD9-81ED-4DB2-BD59-A6C34878D82A}">
                    <a16:rowId xmlns:a16="http://schemas.microsoft.com/office/drawing/2014/main" val="10004"/>
                  </a:ext>
                </a:extLst>
              </a:tr>
            </a:tbl>
          </a:graphicData>
        </a:graphic>
      </p:graphicFrame>
      <p:sp>
        <p:nvSpPr>
          <p:cNvPr id="9" name="TextBox 8">
            <a:extLst>
              <a:ext uri="{FF2B5EF4-FFF2-40B4-BE49-F238E27FC236}">
                <a16:creationId xmlns:a16="http://schemas.microsoft.com/office/drawing/2014/main" id="{183A9C02-5FE3-AA43-958C-8FAF01F738DB}"/>
              </a:ext>
            </a:extLst>
          </p:cNvPr>
          <p:cNvSpPr txBox="1"/>
          <p:nvPr/>
        </p:nvSpPr>
        <p:spPr>
          <a:xfrm>
            <a:off x="9372600" y="6061075"/>
            <a:ext cx="1423988" cy="369888"/>
          </a:xfrm>
          <a:prstGeom prst="rect">
            <a:avLst/>
          </a:prstGeom>
          <a:noFill/>
        </p:spPr>
        <p:txBody>
          <a:bodyPr>
            <a:spAutoFit/>
          </a:bodyPr>
          <a:lstStyle/>
          <a:p>
            <a:pPr>
              <a:defRPr/>
            </a:pPr>
            <a:r>
              <a:rPr lang="en-US" dirty="0">
                <a:solidFill>
                  <a:srgbClr val="FF0000"/>
                </a:solidFill>
                <a:latin typeface="+mj-lt"/>
              </a:rPr>
              <a:t>TABLE 8.1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a:extLst>
              <a:ext uri="{FF2B5EF4-FFF2-40B4-BE49-F238E27FC236}">
                <a16:creationId xmlns:a16="http://schemas.microsoft.com/office/drawing/2014/main" id="{A284795F-EA12-6B4D-BC1A-3FFD90BB3C17}"/>
              </a:ext>
            </a:extLst>
          </p:cNvPr>
          <p:cNvSpPr>
            <a:spLocks noGrp="1" noChangeArrowheads="1"/>
          </p:cNvSpPr>
          <p:nvPr>
            <p:ph type="title"/>
          </p:nvPr>
        </p:nvSpPr>
        <p:spPr>
          <a:xfrm>
            <a:off x="1676400" y="685800"/>
            <a:ext cx="6858000" cy="609600"/>
          </a:xfrm>
        </p:spPr>
        <p:txBody>
          <a:bodyPr>
            <a:normAutofit fontScale="90000"/>
          </a:bodyPr>
          <a:lstStyle/>
          <a:p>
            <a:pPr>
              <a:defRPr/>
            </a:pPr>
            <a:r>
              <a:rPr altLang="en-US"/>
              <a:t>Responses to CSR Cont’d…</a:t>
            </a:r>
          </a:p>
        </p:txBody>
      </p:sp>
      <p:sp>
        <p:nvSpPr>
          <p:cNvPr id="21508" name="Footer Placeholder 9">
            <a:extLst>
              <a:ext uri="{FF2B5EF4-FFF2-40B4-BE49-F238E27FC236}">
                <a16:creationId xmlns:a16="http://schemas.microsoft.com/office/drawing/2014/main" id="{9149D247-A127-834F-A6E1-4F564FD33A88}"/>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13315" name="Slide Number Placeholder 11">
            <a:extLst>
              <a:ext uri="{FF2B5EF4-FFF2-40B4-BE49-F238E27FC236}">
                <a16:creationId xmlns:a16="http://schemas.microsoft.com/office/drawing/2014/main" id="{F09F6141-2246-C644-9C51-CE66429B1E0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40E07D89-BA4D-2D4D-894B-55DF01B41939}" type="slidenum">
              <a:rPr lang="en-CA" altLang="en-US" b="0" smtClean="0">
                <a:solidFill>
                  <a:srgbClr val="898989"/>
                </a:solidFill>
                <a:latin typeface="Times New Roman" panose="02020603050405020304" pitchFamily="18" charset="0"/>
              </a:rPr>
              <a:pPr/>
              <a:t>43</a:t>
            </a:fld>
            <a:endParaRPr lang="en-CA" altLang="en-US" b="0">
              <a:solidFill>
                <a:srgbClr val="898989"/>
              </a:solidFill>
              <a:latin typeface="Times New Roman" panose="02020603050405020304" pitchFamily="18" charset="0"/>
            </a:endParaRPr>
          </a:p>
        </p:txBody>
      </p:sp>
      <p:pic>
        <p:nvPicPr>
          <p:cNvPr id="21510" name="Picture 7">
            <a:extLst>
              <a:ext uri="{FF2B5EF4-FFF2-40B4-BE49-F238E27FC236}">
                <a16:creationId xmlns:a16="http://schemas.microsoft.com/office/drawing/2014/main" id="{59993C68-B3F1-7645-B751-13F8283359C4}"/>
              </a:ext>
            </a:extLst>
          </p:cNvPr>
          <p:cNvPicPr>
            <a:picLocks noGrp="1" noChangeAspect="1" noChangeArrowheads="1"/>
          </p:cNvPicPr>
          <p:nvPr>
            <p:ph idx="1"/>
          </p:nvPr>
        </p:nvPicPr>
        <p:blipFill>
          <a:blip r:embed="rId3"/>
          <a:srcRect/>
          <a:stretch>
            <a:fillRect/>
          </a:stretch>
        </p:blipFill>
        <p:spPr>
          <a:xfrm>
            <a:off x="2438400" y="1935630"/>
            <a:ext cx="6096000" cy="3882559"/>
          </a:xfrm>
        </p:spPr>
      </p:pic>
      <p:graphicFrame>
        <p:nvGraphicFramePr>
          <p:cNvPr id="3" name="Table 2">
            <a:extLst>
              <a:ext uri="{FF2B5EF4-FFF2-40B4-BE49-F238E27FC236}">
                <a16:creationId xmlns:a16="http://schemas.microsoft.com/office/drawing/2014/main" id="{D2E487DB-A54C-A64C-903D-07245734D62D}"/>
              </a:ext>
            </a:extLst>
          </p:cNvPr>
          <p:cNvGraphicFramePr>
            <a:graphicFrameLocks noGrp="1"/>
          </p:cNvGraphicFramePr>
          <p:nvPr/>
        </p:nvGraphicFramePr>
        <p:xfrm>
          <a:off x="2133600" y="1947863"/>
          <a:ext cx="8077200" cy="3870760"/>
        </p:xfrm>
        <a:graphic>
          <a:graphicData uri="http://schemas.openxmlformats.org/drawingml/2006/table">
            <a:tbl>
              <a:tblPr firstRow="1" bandRow="1">
                <a:tableStyleId>{21E4AEA4-8DFA-4A89-87EB-49C32662AFE0}</a:tableStyleId>
              </a:tblPr>
              <a:tblGrid>
                <a:gridCol w="1496898">
                  <a:extLst>
                    <a:ext uri="{9D8B030D-6E8A-4147-A177-3AD203B41FA5}">
                      <a16:colId xmlns:a16="http://schemas.microsoft.com/office/drawing/2014/main" val="20000"/>
                    </a:ext>
                  </a:extLst>
                </a:gridCol>
                <a:gridCol w="5270486">
                  <a:extLst>
                    <a:ext uri="{9D8B030D-6E8A-4147-A177-3AD203B41FA5}">
                      <a16:colId xmlns:a16="http://schemas.microsoft.com/office/drawing/2014/main" val="20001"/>
                    </a:ext>
                  </a:extLst>
                </a:gridCol>
                <a:gridCol w="1309816">
                  <a:extLst>
                    <a:ext uri="{9D8B030D-6E8A-4147-A177-3AD203B41FA5}">
                      <a16:colId xmlns:a16="http://schemas.microsoft.com/office/drawing/2014/main" val="20002"/>
                    </a:ext>
                  </a:extLst>
                </a:gridCol>
              </a:tblGrid>
              <a:tr h="518066">
                <a:tc>
                  <a:txBody>
                    <a:bodyPr/>
                    <a:lstStyle/>
                    <a:p>
                      <a:r>
                        <a:rPr lang="en-US" sz="1400" dirty="0"/>
                        <a:t>Response</a:t>
                      </a:r>
                    </a:p>
                  </a:txBody>
                  <a:tcPr marT="45700" marB="45700" anchor="ctr"/>
                </a:tc>
                <a:tc>
                  <a:txBody>
                    <a:bodyPr/>
                    <a:lstStyle/>
                    <a:p>
                      <a:r>
                        <a:rPr lang="en-US" sz="1400" dirty="0"/>
                        <a:t>Explanation</a:t>
                      </a:r>
                    </a:p>
                  </a:txBody>
                  <a:tcPr marT="45700" marB="45700" anchor="ctr"/>
                </a:tc>
                <a:tc>
                  <a:txBody>
                    <a:bodyPr/>
                    <a:lstStyle/>
                    <a:p>
                      <a:r>
                        <a:rPr lang="en-US" sz="1400"/>
                        <a:t>Acceptance of CSR</a:t>
                      </a:r>
                    </a:p>
                  </a:txBody>
                  <a:tcPr marT="45700" marB="45700" anchor="ctr"/>
                </a:tc>
                <a:extLst>
                  <a:ext uri="{0D108BD9-81ED-4DB2-BD59-A6C34878D82A}">
                    <a16:rowId xmlns:a16="http://schemas.microsoft.com/office/drawing/2014/main" val="10000"/>
                  </a:ext>
                </a:extLst>
              </a:tr>
              <a:tr h="944731">
                <a:tc>
                  <a:txBody>
                    <a:bodyPr/>
                    <a:lstStyle/>
                    <a:p>
                      <a:r>
                        <a:rPr lang="en-US" sz="1400" dirty="0"/>
                        <a:t>Tokenism or greenwashing</a:t>
                      </a:r>
                    </a:p>
                  </a:txBody>
                  <a:tcPr marT="45700" marB="45700" anchor="ctr"/>
                </a:tc>
                <a:tc>
                  <a:txBody>
                    <a:bodyPr/>
                    <a:lstStyle/>
                    <a:p>
                      <a:r>
                        <a:rPr lang="en-US" sz="1400" dirty="0"/>
                        <a:t>Corporations are not serious about CSR, but believe they should respond. Might be forced into initiatives by non-governmental organizations (NGOs), the media, or competitors. NGOs allege many multinational corporations are responding this way.</a:t>
                      </a:r>
                    </a:p>
                  </a:txBody>
                  <a:tcPr marT="45700" marB="45700" anchor="ctr"/>
                </a:tc>
                <a:tc>
                  <a:txBody>
                    <a:bodyPr/>
                    <a:lstStyle/>
                    <a:p>
                      <a:r>
                        <a:rPr lang="en-US" sz="1400" dirty="0"/>
                        <a:t>Low commitment</a:t>
                      </a:r>
                    </a:p>
                  </a:txBody>
                  <a:tcPr marT="45700" marB="45700" anchor="ctr"/>
                </a:tc>
                <a:extLst>
                  <a:ext uri="{0D108BD9-81ED-4DB2-BD59-A6C34878D82A}">
                    <a16:rowId xmlns:a16="http://schemas.microsoft.com/office/drawing/2014/main" val="10001"/>
                  </a:ext>
                </a:extLst>
              </a:tr>
              <a:tr h="944731">
                <a:tc>
                  <a:txBody>
                    <a:bodyPr/>
                    <a:lstStyle/>
                    <a:p>
                      <a:r>
                        <a:rPr lang="en-US" sz="1400"/>
                        <a:t>Amoral</a:t>
                      </a:r>
                    </a:p>
                  </a:txBody>
                  <a:tcPr marT="45700" marB="45700" anchor="ctr"/>
                </a:tc>
                <a:tc>
                  <a:txBody>
                    <a:bodyPr/>
                    <a:lstStyle/>
                    <a:p>
                      <a:r>
                        <a:rPr lang="en-US" sz="1400" dirty="0"/>
                        <a:t>Corporations, and their managers, simply ignore CSR, intentionally or unintentionally. Difficult to identify and measure numbers.</a:t>
                      </a:r>
                    </a:p>
                  </a:txBody>
                  <a:tcPr marT="45700" marB="45700" anchor="ctr"/>
                </a:tc>
                <a:tc>
                  <a:txBody>
                    <a:bodyPr/>
                    <a:lstStyle/>
                    <a:p>
                      <a:r>
                        <a:rPr lang="en-US" sz="1400" dirty="0"/>
                        <a:t>Very little, by chance, or legal requirement</a:t>
                      </a:r>
                    </a:p>
                  </a:txBody>
                  <a:tcPr marT="45700" marB="45700" anchor="ctr"/>
                </a:tc>
                <a:extLst>
                  <a:ext uri="{0D108BD9-81ED-4DB2-BD59-A6C34878D82A}">
                    <a16:rowId xmlns:a16="http://schemas.microsoft.com/office/drawing/2014/main" val="10002"/>
                  </a:ext>
                </a:extLst>
              </a:tr>
              <a:tr h="731398">
                <a:tc>
                  <a:txBody>
                    <a:bodyPr/>
                    <a:lstStyle/>
                    <a:p>
                      <a:r>
                        <a:rPr lang="en-US" sz="1400"/>
                        <a:t>Anti-CSR</a:t>
                      </a:r>
                    </a:p>
                  </a:txBody>
                  <a:tcPr marT="45700" marB="45700" anchor="ctr"/>
                </a:tc>
                <a:tc>
                  <a:txBody>
                    <a:bodyPr/>
                    <a:lstStyle/>
                    <a:p>
                      <a:r>
                        <a:rPr lang="en-US" sz="1400" dirty="0"/>
                        <a:t>As CSR is widely accepted and </a:t>
                      </a:r>
                      <a:r>
                        <a:rPr lang="en-US" sz="1400" dirty="0" err="1"/>
                        <a:t>practised</a:t>
                      </a:r>
                      <a:r>
                        <a:rPr lang="en-US" sz="1400" dirty="0"/>
                        <a:t>, it is unlikely that these corporations will identify themselves as being anti-CSR. Difficult to identify numbers.</a:t>
                      </a:r>
                    </a:p>
                  </a:txBody>
                  <a:tcPr marT="45700" marB="45700" anchor="ctr"/>
                </a:tc>
                <a:tc>
                  <a:txBody>
                    <a:bodyPr/>
                    <a:lstStyle/>
                    <a:p>
                      <a:r>
                        <a:rPr lang="en-US" sz="1400" dirty="0"/>
                        <a:t>Very little, most likely as required by law</a:t>
                      </a:r>
                    </a:p>
                  </a:txBody>
                  <a:tcPr marT="45700" marB="45700" anchor="ctr"/>
                </a:tc>
                <a:extLst>
                  <a:ext uri="{0D108BD9-81ED-4DB2-BD59-A6C34878D82A}">
                    <a16:rowId xmlns:a16="http://schemas.microsoft.com/office/drawing/2014/main" val="10003"/>
                  </a:ext>
                </a:extLst>
              </a:tr>
              <a:tr h="731398">
                <a:tc>
                  <a:txBody>
                    <a:bodyPr/>
                    <a:lstStyle/>
                    <a:p>
                      <a:r>
                        <a:rPr lang="en-US" sz="1400" dirty="0"/>
                        <a:t>Unknown</a:t>
                      </a:r>
                    </a:p>
                  </a:txBody>
                  <a:tcPr marT="45700" marB="45700" anchor="ctr"/>
                </a:tc>
                <a:tc>
                  <a:txBody>
                    <a:bodyPr/>
                    <a:lstStyle/>
                    <a:p>
                      <a:r>
                        <a:rPr lang="en-US" sz="1400" dirty="0"/>
                        <a:t>Businesses about which not much is known regarding CSR initiatives, including small businesses and privately held corporations. There is a modest literature on CSR in these types of enterprises.</a:t>
                      </a:r>
                    </a:p>
                  </a:txBody>
                  <a:tcPr marT="45700" marB="45700" anchor="ctr"/>
                </a:tc>
                <a:tc>
                  <a:txBody>
                    <a:bodyPr/>
                    <a:lstStyle/>
                    <a:p>
                      <a:r>
                        <a:rPr lang="en-US" sz="1400" dirty="0"/>
                        <a:t>Low, but not documented</a:t>
                      </a:r>
                    </a:p>
                  </a:txBody>
                  <a:tcPr marT="45700" marB="45700" anchor="ctr"/>
                </a:tc>
                <a:extLst>
                  <a:ext uri="{0D108BD9-81ED-4DB2-BD59-A6C34878D82A}">
                    <a16:rowId xmlns:a16="http://schemas.microsoft.com/office/drawing/2014/main" val="10004"/>
                  </a:ext>
                </a:extLst>
              </a:tr>
            </a:tbl>
          </a:graphicData>
        </a:graphic>
      </p:graphicFrame>
      <p:sp>
        <p:nvSpPr>
          <p:cNvPr id="8" name="TextBox 7">
            <a:extLst>
              <a:ext uri="{FF2B5EF4-FFF2-40B4-BE49-F238E27FC236}">
                <a16:creationId xmlns:a16="http://schemas.microsoft.com/office/drawing/2014/main" id="{A008EF99-97FF-0448-909F-F9AE8307F31A}"/>
              </a:ext>
            </a:extLst>
          </p:cNvPr>
          <p:cNvSpPr txBox="1"/>
          <p:nvPr/>
        </p:nvSpPr>
        <p:spPr>
          <a:xfrm>
            <a:off x="9250363" y="5818189"/>
            <a:ext cx="1492250" cy="369887"/>
          </a:xfrm>
          <a:prstGeom prst="rect">
            <a:avLst/>
          </a:prstGeom>
          <a:noFill/>
        </p:spPr>
        <p:txBody>
          <a:bodyPr>
            <a:spAutoFit/>
          </a:bodyPr>
          <a:lstStyle/>
          <a:p>
            <a:pPr>
              <a:defRPr/>
            </a:pPr>
            <a:r>
              <a:rPr lang="en-US" dirty="0">
                <a:solidFill>
                  <a:srgbClr val="FF0000"/>
                </a:solidFill>
                <a:latin typeface="+mj-lt"/>
              </a:rPr>
              <a:t>TABLE 8.1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a:extLst>
              <a:ext uri="{FF2B5EF4-FFF2-40B4-BE49-F238E27FC236}">
                <a16:creationId xmlns:a16="http://schemas.microsoft.com/office/drawing/2014/main" id="{083DE7D2-2C87-334E-85F1-627496E69CEA}"/>
              </a:ext>
            </a:extLst>
          </p:cNvPr>
          <p:cNvSpPr>
            <a:spLocks noGrp="1" noChangeArrowheads="1"/>
          </p:cNvSpPr>
          <p:nvPr>
            <p:ph type="title"/>
          </p:nvPr>
        </p:nvSpPr>
        <p:spPr>
          <a:xfrm>
            <a:off x="2438400" y="304800"/>
            <a:ext cx="6115050" cy="685800"/>
          </a:xfrm>
        </p:spPr>
        <p:txBody>
          <a:bodyPr>
            <a:normAutofit fontScale="90000"/>
          </a:bodyPr>
          <a:lstStyle/>
          <a:p>
            <a:pPr>
              <a:defRPr/>
            </a:pPr>
            <a:r>
              <a:rPr altLang="en-US"/>
              <a:t>Corporate Support and Policies</a:t>
            </a:r>
          </a:p>
        </p:txBody>
      </p:sp>
      <p:sp>
        <p:nvSpPr>
          <p:cNvPr id="13317" name="Rectangle 3">
            <a:extLst>
              <a:ext uri="{FF2B5EF4-FFF2-40B4-BE49-F238E27FC236}">
                <a16:creationId xmlns:a16="http://schemas.microsoft.com/office/drawing/2014/main" id="{514A78F0-CD94-4D45-8E4A-C58ADD206DC2}"/>
              </a:ext>
            </a:extLst>
          </p:cNvPr>
          <p:cNvSpPr>
            <a:spLocks noGrp="1" noChangeArrowheads="1"/>
          </p:cNvSpPr>
          <p:nvPr>
            <p:ph idx="1"/>
          </p:nvPr>
        </p:nvSpPr>
        <p:spPr>
          <a:xfrm>
            <a:off x="1905000" y="1905000"/>
            <a:ext cx="8229600" cy="4351338"/>
          </a:xfrm>
        </p:spPr>
        <p:txBody>
          <a:bodyPr>
            <a:normAutofit lnSpcReduction="10000"/>
          </a:bodyPr>
          <a:lstStyle/>
          <a:p>
            <a:pPr>
              <a:spcBef>
                <a:spcPts val="600"/>
              </a:spcBef>
              <a:defRPr/>
            </a:pPr>
            <a:r>
              <a:rPr altLang="en-US" dirty="0"/>
              <a:t>Majority of corporations support voluntary activities by:</a:t>
            </a:r>
          </a:p>
          <a:p>
            <a:pPr lvl="1">
              <a:spcBef>
                <a:spcPts val="600"/>
              </a:spcBef>
              <a:defRPr/>
            </a:pPr>
            <a:r>
              <a:rPr lang="en-CA" altLang="en-US" dirty="0"/>
              <a:t>Providing facilities, allowing time off, assisting with personal expenses incurred while undertaking voluntary activities, special recognition to employees, letters of thanks, etc.</a:t>
            </a:r>
          </a:p>
          <a:p>
            <a:pPr>
              <a:spcBef>
                <a:spcPts val="600"/>
              </a:spcBef>
              <a:defRPr/>
            </a:pPr>
            <a:r>
              <a:rPr altLang="en-US" dirty="0"/>
              <a:t>Policies on voluntarism are of three types:</a:t>
            </a:r>
          </a:p>
          <a:p>
            <a:pPr lvl="1">
              <a:spcBef>
                <a:spcPts val="600"/>
              </a:spcBef>
              <a:defRPr/>
            </a:pPr>
            <a:r>
              <a:rPr lang="en-CA" altLang="en-US" dirty="0"/>
              <a:t>Encouraging</a:t>
            </a:r>
          </a:p>
          <a:p>
            <a:pPr lvl="1">
              <a:spcBef>
                <a:spcPts val="600"/>
              </a:spcBef>
              <a:defRPr/>
            </a:pPr>
            <a:r>
              <a:rPr lang="en-CA" altLang="en-US" dirty="0"/>
              <a:t>Enabling</a:t>
            </a:r>
          </a:p>
          <a:p>
            <a:pPr lvl="1">
              <a:spcBef>
                <a:spcPts val="600"/>
              </a:spcBef>
              <a:defRPr/>
            </a:pPr>
            <a:r>
              <a:rPr lang="en-CA" altLang="en-US" dirty="0"/>
              <a:t>Promoting</a:t>
            </a:r>
          </a:p>
          <a:p>
            <a:pPr>
              <a:spcBef>
                <a:spcPts val="600"/>
              </a:spcBef>
              <a:defRPr/>
            </a:pPr>
            <a:r>
              <a:rPr altLang="en-US" dirty="0"/>
              <a:t>Voluntarism most successful where top management / CEO indicates it is worthy and commendable</a:t>
            </a:r>
          </a:p>
        </p:txBody>
      </p:sp>
      <p:sp>
        <p:nvSpPr>
          <p:cNvPr id="28676" name="Footer Placeholder 9">
            <a:extLst>
              <a:ext uri="{FF2B5EF4-FFF2-40B4-BE49-F238E27FC236}">
                <a16:creationId xmlns:a16="http://schemas.microsoft.com/office/drawing/2014/main" id="{B4D2F758-D59B-7C45-8587-8D0BD758E458}"/>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35844" name="Slide Number Placeholder 11">
            <a:extLst>
              <a:ext uri="{FF2B5EF4-FFF2-40B4-BE49-F238E27FC236}">
                <a16:creationId xmlns:a16="http://schemas.microsoft.com/office/drawing/2014/main" id="{D12253E6-777F-7944-9406-C163AE4F537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45CE89F1-7026-B641-B92E-7C1C8C70225A}" type="slidenum">
              <a:rPr lang="en-CA" altLang="en-US" b="0" smtClean="0">
                <a:solidFill>
                  <a:srgbClr val="898989"/>
                </a:solidFill>
                <a:latin typeface="Times New Roman" panose="02020603050405020304" pitchFamily="18" charset="0"/>
              </a:rPr>
              <a:pPr/>
              <a:t>44</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0413408B-C177-1841-81A6-CCE08A7F2D09}"/>
              </a:ext>
            </a:extLst>
          </p:cNvPr>
          <p:cNvSpPr>
            <a:spLocks noGrp="1" noChangeArrowheads="1"/>
          </p:cNvSpPr>
          <p:nvPr>
            <p:ph type="title"/>
          </p:nvPr>
        </p:nvSpPr>
        <p:spPr>
          <a:xfrm>
            <a:off x="2057400" y="609600"/>
            <a:ext cx="6858000" cy="685800"/>
          </a:xfrm>
        </p:spPr>
        <p:txBody>
          <a:bodyPr>
            <a:normAutofit fontScale="90000"/>
          </a:bodyPr>
          <a:lstStyle/>
          <a:p>
            <a:pPr>
              <a:defRPr/>
            </a:pPr>
            <a:r>
              <a:rPr altLang="en-US"/>
              <a:t>Small Business and CSR</a:t>
            </a:r>
          </a:p>
        </p:txBody>
      </p:sp>
      <p:sp>
        <p:nvSpPr>
          <p:cNvPr id="19461" name="Rectangle 3">
            <a:extLst>
              <a:ext uri="{FF2B5EF4-FFF2-40B4-BE49-F238E27FC236}">
                <a16:creationId xmlns:a16="http://schemas.microsoft.com/office/drawing/2014/main" id="{2197472A-9E43-4D40-8021-5A86827752DA}"/>
              </a:ext>
            </a:extLst>
          </p:cNvPr>
          <p:cNvSpPr>
            <a:spLocks noGrp="1" noChangeArrowheads="1"/>
          </p:cNvSpPr>
          <p:nvPr>
            <p:ph idx="1"/>
          </p:nvPr>
        </p:nvSpPr>
        <p:spPr>
          <a:xfrm>
            <a:off x="1905001" y="1897064"/>
            <a:ext cx="8202613" cy="4351337"/>
          </a:xfrm>
        </p:spPr>
        <p:txBody>
          <a:bodyPr/>
          <a:lstStyle/>
          <a:p>
            <a:pPr>
              <a:spcBef>
                <a:spcPts val="600"/>
              </a:spcBef>
              <a:defRPr/>
            </a:pPr>
            <a:r>
              <a:rPr altLang="en-US" dirty="0"/>
              <a:t>Challenges to implementing CSR in small businesses:</a:t>
            </a:r>
          </a:p>
          <a:p>
            <a:pPr lvl="1">
              <a:spcBef>
                <a:spcPts val="600"/>
              </a:spcBef>
              <a:defRPr/>
            </a:pPr>
            <a:r>
              <a:rPr lang="en-CA" altLang="en-US" dirty="0"/>
              <a:t>Entrepreneurs do not have time to devote to CSR</a:t>
            </a:r>
          </a:p>
          <a:p>
            <a:pPr lvl="1">
              <a:spcBef>
                <a:spcPts val="600"/>
              </a:spcBef>
              <a:defRPr/>
            </a:pPr>
            <a:r>
              <a:rPr lang="en-CA" altLang="en-US" dirty="0"/>
              <a:t>Expenses associated may be too high</a:t>
            </a:r>
          </a:p>
          <a:p>
            <a:pPr lvl="1">
              <a:spcBef>
                <a:spcPts val="600"/>
              </a:spcBef>
              <a:defRPr/>
            </a:pPr>
            <a:r>
              <a:rPr lang="en-CA" altLang="en-US" dirty="0"/>
              <a:t>Lack of knowledge of CSR planning and monitoring </a:t>
            </a:r>
          </a:p>
          <a:p>
            <a:pPr lvl="1">
              <a:spcBef>
                <a:spcPts val="600"/>
              </a:spcBef>
              <a:defRPr/>
            </a:pPr>
            <a:r>
              <a:rPr lang="en-CA" altLang="en-US" dirty="0"/>
              <a:t>Resources relevant to small businesses not readily available</a:t>
            </a:r>
          </a:p>
          <a:p>
            <a:pPr>
              <a:spcBef>
                <a:spcPts val="600"/>
              </a:spcBef>
              <a:defRPr/>
            </a:pPr>
            <a:r>
              <a:rPr lang="en-IN" dirty="0"/>
              <a:t>Strongly influenced by personal values of entrepreneur</a:t>
            </a:r>
          </a:p>
          <a:p>
            <a:pPr>
              <a:spcBef>
                <a:spcPts val="600"/>
              </a:spcBef>
              <a:defRPr/>
            </a:pPr>
            <a:r>
              <a:rPr lang="en-IN" dirty="0"/>
              <a:t>Small businesses must confront social and ethical issues experienced by large business</a:t>
            </a:r>
            <a:endParaRPr altLang="en-US" dirty="0"/>
          </a:p>
        </p:txBody>
      </p:sp>
      <p:sp>
        <p:nvSpPr>
          <p:cNvPr id="34820" name="Footer Placeholder 9">
            <a:extLst>
              <a:ext uri="{FF2B5EF4-FFF2-40B4-BE49-F238E27FC236}">
                <a16:creationId xmlns:a16="http://schemas.microsoft.com/office/drawing/2014/main" id="{503D2546-4AD1-2745-BC94-26771D568C86}"/>
              </a:ext>
            </a:extLst>
          </p:cNvPr>
          <p:cNvSpPr>
            <a:spLocks noGrp="1"/>
          </p:cNvSpPr>
          <p:nvPr>
            <p:ph type="ftr" sz="quarter" idx="10"/>
          </p:nvPr>
        </p:nvSpPr>
        <p:spPr bwMode="auto"/>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CA" b="0" dirty="0">
                <a:solidFill>
                  <a:schemeClr val="tx1">
                    <a:tint val="75000"/>
                  </a:schemeClr>
                </a:solidFill>
                <a:latin typeface="Times New Roman" panose="02020603050405020304" pitchFamily="18" charset="0"/>
              </a:rPr>
              <a:t>© 2020 McGraw-Hill Education Limited</a:t>
            </a:r>
          </a:p>
        </p:txBody>
      </p:sp>
      <p:sp>
        <p:nvSpPr>
          <p:cNvPr id="46084" name="Slide Number Placeholder 11">
            <a:extLst>
              <a:ext uri="{FF2B5EF4-FFF2-40B4-BE49-F238E27FC236}">
                <a16:creationId xmlns:a16="http://schemas.microsoft.com/office/drawing/2014/main" id="{CF36A915-5A31-674E-B638-5E03EF235B4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8 - </a:t>
            </a:r>
            <a:fld id="{0549D559-6CDD-D440-8FC6-6711DEDEB3E3}" type="slidenum">
              <a:rPr lang="en-CA" altLang="en-US" b="0" smtClean="0">
                <a:solidFill>
                  <a:srgbClr val="898989"/>
                </a:solidFill>
                <a:latin typeface="Times New Roman" panose="02020603050405020304" pitchFamily="18" charset="0"/>
              </a:rPr>
              <a:pPr/>
              <a:t>45</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659668AA-7801-9542-B7ED-19DD0D890082}"/>
              </a:ext>
            </a:extLst>
          </p:cNvPr>
          <p:cNvSpPr>
            <a:spLocks noGrp="1" noChangeArrowheads="1"/>
          </p:cNvSpPr>
          <p:nvPr>
            <p:ph type="title"/>
          </p:nvPr>
        </p:nvSpPr>
        <p:spPr>
          <a:xfrm>
            <a:off x="2117725" y="609600"/>
            <a:ext cx="6858000" cy="685800"/>
          </a:xfrm>
        </p:spPr>
        <p:txBody>
          <a:bodyPr>
            <a:normAutofit fontScale="90000"/>
          </a:bodyPr>
          <a:lstStyle/>
          <a:p>
            <a:pPr>
              <a:defRPr/>
            </a:pPr>
            <a:r>
              <a:rPr altLang="en-US"/>
              <a:t>Categorizing Stakeholders</a:t>
            </a:r>
          </a:p>
        </p:txBody>
      </p:sp>
      <p:sp>
        <p:nvSpPr>
          <p:cNvPr id="10245" name="Rectangle 3">
            <a:extLst>
              <a:ext uri="{FF2B5EF4-FFF2-40B4-BE49-F238E27FC236}">
                <a16:creationId xmlns:a16="http://schemas.microsoft.com/office/drawing/2014/main" id="{A12FB668-BF7C-CA42-828A-C7FD748BF68B}"/>
              </a:ext>
            </a:extLst>
          </p:cNvPr>
          <p:cNvSpPr>
            <a:spLocks noGrp="1" noChangeArrowheads="1"/>
          </p:cNvSpPr>
          <p:nvPr>
            <p:ph idx="1"/>
          </p:nvPr>
        </p:nvSpPr>
        <p:spPr>
          <a:xfrm>
            <a:off x="2122488" y="2036763"/>
            <a:ext cx="7886700" cy="3725862"/>
          </a:xfrm>
        </p:spPr>
        <p:txBody>
          <a:bodyPr/>
          <a:lstStyle/>
          <a:p>
            <a:pPr>
              <a:spcBef>
                <a:spcPts val="1200"/>
              </a:spcBef>
              <a:defRPr/>
            </a:pPr>
            <a:r>
              <a:rPr altLang="en-US" dirty="0"/>
              <a:t>Frederick, Davis and Post:</a:t>
            </a:r>
          </a:p>
          <a:p>
            <a:pPr lvl="1">
              <a:spcBef>
                <a:spcPts val="1200"/>
              </a:spcBef>
              <a:defRPr/>
            </a:pPr>
            <a:r>
              <a:rPr lang="en-CA" altLang="en-US" dirty="0"/>
              <a:t>Primary </a:t>
            </a:r>
            <a:r>
              <a:rPr lang="en-CA" altLang="en-US" dirty="0">
                <a:sym typeface="Wingdings" panose="05000000000000000000" pitchFamily="2" charset="2"/>
              </a:rPr>
              <a:t>interactions  with employees (unions), shareholders, creditors, suppliers, customers, competitors, wholesalers or retailers</a:t>
            </a:r>
          </a:p>
          <a:p>
            <a:pPr lvl="1">
              <a:spcBef>
                <a:spcPts val="1200"/>
              </a:spcBef>
              <a:defRPr/>
            </a:pPr>
            <a:r>
              <a:rPr lang="en-CA" altLang="en-US" dirty="0">
                <a:sym typeface="Wingdings" panose="05000000000000000000" pitchFamily="2" charset="2"/>
              </a:rPr>
              <a:t>Secondary interactions  with local communities, governments, social activist groups, media, business support groups and the general public</a:t>
            </a:r>
            <a:endParaRPr lang="en-CA" altLang="en-US" dirty="0"/>
          </a:p>
          <a:p>
            <a:pPr>
              <a:spcBef>
                <a:spcPts val="1200"/>
              </a:spcBef>
              <a:defRPr/>
            </a:pPr>
            <a:r>
              <a:rPr altLang="en-US" dirty="0"/>
              <a:t>Difficult to ascertain who should be on each list</a:t>
            </a:r>
          </a:p>
        </p:txBody>
      </p:sp>
      <p:sp>
        <p:nvSpPr>
          <p:cNvPr id="23555" name="Footer Placeholder 5">
            <a:extLst>
              <a:ext uri="{FF2B5EF4-FFF2-40B4-BE49-F238E27FC236}">
                <a16:creationId xmlns:a16="http://schemas.microsoft.com/office/drawing/2014/main" id="{1A389593-DCEC-8C44-BD17-B1F266B30010}"/>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3556" name="Slide Number Placeholder 7">
            <a:extLst>
              <a:ext uri="{FF2B5EF4-FFF2-40B4-BE49-F238E27FC236}">
                <a16:creationId xmlns:a16="http://schemas.microsoft.com/office/drawing/2014/main" id="{327E3733-D62E-E14C-A6EF-AC54C8D93C2D}"/>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1E3C6F79-07FC-7243-A01D-336357D0075B}" type="slidenum">
              <a:rPr lang="en-CA" altLang="en-US" b="0" smtClean="0">
                <a:solidFill>
                  <a:srgbClr val="898989"/>
                </a:solidFill>
                <a:latin typeface="Times New Roman" panose="02020603050405020304" pitchFamily="18" charset="0"/>
              </a:rPr>
              <a:pPr/>
              <a:t>5</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1392C86B-8B64-4644-99FC-D1858C9F823E}"/>
              </a:ext>
            </a:extLst>
          </p:cNvPr>
          <p:cNvSpPr>
            <a:spLocks noGrp="1" noChangeArrowheads="1"/>
          </p:cNvSpPr>
          <p:nvPr>
            <p:ph type="title"/>
          </p:nvPr>
        </p:nvSpPr>
        <p:spPr>
          <a:xfrm>
            <a:off x="2117725" y="609600"/>
            <a:ext cx="6858000" cy="685800"/>
          </a:xfrm>
        </p:spPr>
        <p:txBody>
          <a:bodyPr>
            <a:normAutofit fontScale="90000"/>
          </a:bodyPr>
          <a:lstStyle/>
          <a:p>
            <a:pPr>
              <a:defRPr/>
            </a:pPr>
            <a:r>
              <a:rPr altLang="en-US"/>
              <a:t>Categorizing Stakeholders</a:t>
            </a:r>
          </a:p>
        </p:txBody>
      </p:sp>
      <p:sp>
        <p:nvSpPr>
          <p:cNvPr id="10245" name="Rectangle 3">
            <a:extLst>
              <a:ext uri="{FF2B5EF4-FFF2-40B4-BE49-F238E27FC236}">
                <a16:creationId xmlns:a16="http://schemas.microsoft.com/office/drawing/2014/main" id="{62160D71-9E50-AE4F-9A0E-FABD44A88212}"/>
              </a:ext>
            </a:extLst>
          </p:cNvPr>
          <p:cNvSpPr>
            <a:spLocks noGrp="1" noChangeArrowheads="1"/>
          </p:cNvSpPr>
          <p:nvPr>
            <p:ph idx="1"/>
          </p:nvPr>
        </p:nvSpPr>
        <p:spPr>
          <a:xfrm>
            <a:off x="2117725" y="1905001"/>
            <a:ext cx="7886700" cy="3725863"/>
          </a:xfrm>
        </p:spPr>
        <p:txBody>
          <a:bodyPr>
            <a:normAutofit fontScale="92500"/>
          </a:bodyPr>
          <a:lstStyle/>
          <a:p>
            <a:pPr>
              <a:spcBef>
                <a:spcPts val="1200"/>
              </a:spcBef>
              <a:defRPr/>
            </a:pPr>
            <a:r>
              <a:rPr altLang="en-US" dirty="0"/>
              <a:t>Mintzberg:</a:t>
            </a:r>
          </a:p>
          <a:p>
            <a:pPr lvl="1">
              <a:spcBef>
                <a:spcPts val="1200"/>
              </a:spcBef>
              <a:defRPr/>
            </a:pPr>
            <a:r>
              <a:rPr lang="en-CA" altLang="en-US" dirty="0">
                <a:sym typeface="Wingdings" panose="05000000000000000000" pitchFamily="2" charset="2"/>
              </a:rPr>
              <a:t>Stakeholders are categorized as being external vs. internal to the organization</a:t>
            </a:r>
          </a:p>
          <a:p>
            <a:pPr lvl="1">
              <a:spcBef>
                <a:spcPts val="1200"/>
              </a:spcBef>
              <a:defRPr/>
            </a:pPr>
            <a:r>
              <a:rPr lang="en-CA" altLang="en-US" dirty="0">
                <a:sym typeface="Wingdings" panose="05000000000000000000" pitchFamily="2" charset="2"/>
              </a:rPr>
              <a:t>Helps conceptualize power in and around organizations</a:t>
            </a:r>
          </a:p>
          <a:p>
            <a:pPr>
              <a:spcBef>
                <a:spcPts val="1200"/>
              </a:spcBef>
              <a:defRPr/>
            </a:pPr>
            <a:r>
              <a:rPr altLang="en-US" dirty="0">
                <a:sym typeface="Wingdings" panose="05000000000000000000" pitchFamily="2" charset="2"/>
              </a:rPr>
              <a:t>Phillips:</a:t>
            </a:r>
          </a:p>
          <a:p>
            <a:pPr lvl="1">
              <a:spcBef>
                <a:spcPts val="1200"/>
              </a:spcBef>
              <a:defRPr/>
            </a:pPr>
            <a:r>
              <a:rPr lang="en-CA" altLang="en-US" dirty="0">
                <a:sym typeface="Wingdings" panose="05000000000000000000" pitchFamily="2" charset="2"/>
              </a:rPr>
              <a:t>Normative stakeholders  those to whom organization has an obligation and from whom corporation accepts benefits</a:t>
            </a:r>
          </a:p>
          <a:p>
            <a:pPr lvl="1">
              <a:spcBef>
                <a:spcPts val="1200"/>
              </a:spcBef>
              <a:defRPr/>
            </a:pPr>
            <a:r>
              <a:rPr lang="en-CA" altLang="en-US" dirty="0">
                <a:sym typeface="Wingdings" panose="05000000000000000000" pitchFamily="2" charset="2"/>
              </a:rPr>
              <a:t>Derivative stakeholders  those from whom corporation has not accepted benefits, but they hold power over corporation </a:t>
            </a:r>
            <a:endParaRPr lang="en-CA" altLang="en-US" dirty="0"/>
          </a:p>
        </p:txBody>
      </p:sp>
      <p:sp>
        <p:nvSpPr>
          <p:cNvPr id="25603" name="Footer Placeholder 5">
            <a:extLst>
              <a:ext uri="{FF2B5EF4-FFF2-40B4-BE49-F238E27FC236}">
                <a16:creationId xmlns:a16="http://schemas.microsoft.com/office/drawing/2014/main" id="{AA1277BE-33A8-8745-8E6F-DE34BC149FC8}"/>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5604" name="Slide Number Placeholder 7">
            <a:extLst>
              <a:ext uri="{FF2B5EF4-FFF2-40B4-BE49-F238E27FC236}">
                <a16:creationId xmlns:a16="http://schemas.microsoft.com/office/drawing/2014/main" id="{6677D2B6-393B-0844-9AB3-79812D158C33}"/>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64EB2A06-15B3-C748-8F33-922BC45341F1}" type="slidenum">
              <a:rPr lang="en-CA" altLang="en-US" b="0" smtClean="0">
                <a:solidFill>
                  <a:srgbClr val="898989"/>
                </a:solidFill>
                <a:latin typeface="Times New Roman" panose="02020603050405020304" pitchFamily="18" charset="0"/>
              </a:rPr>
              <a:pPr/>
              <a:t>6</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57A9462F-E99C-1240-A412-87DA32B7A15E}"/>
              </a:ext>
            </a:extLst>
          </p:cNvPr>
          <p:cNvSpPr>
            <a:spLocks noGrp="1" noChangeArrowheads="1"/>
          </p:cNvSpPr>
          <p:nvPr>
            <p:ph type="title"/>
          </p:nvPr>
        </p:nvSpPr>
        <p:spPr>
          <a:xfrm>
            <a:off x="2286000" y="430213"/>
            <a:ext cx="6858000" cy="685800"/>
          </a:xfrm>
        </p:spPr>
        <p:txBody>
          <a:bodyPr>
            <a:normAutofit fontScale="90000"/>
          </a:bodyPr>
          <a:lstStyle/>
          <a:p>
            <a:pPr>
              <a:defRPr/>
            </a:pPr>
            <a:r>
              <a:rPr altLang="en-US"/>
              <a:t>The Manager: </a:t>
            </a:r>
            <a:br>
              <a:rPr altLang="en-US"/>
            </a:br>
            <a:r>
              <a:rPr altLang="en-US"/>
              <a:t>A Special Stakeholder Cont’d…</a:t>
            </a:r>
          </a:p>
        </p:txBody>
      </p:sp>
      <p:sp>
        <p:nvSpPr>
          <p:cNvPr id="11269" name="Rectangle 3">
            <a:extLst>
              <a:ext uri="{FF2B5EF4-FFF2-40B4-BE49-F238E27FC236}">
                <a16:creationId xmlns:a16="http://schemas.microsoft.com/office/drawing/2014/main" id="{9BA191E8-77EE-FB4F-8432-28F563E0E86B}"/>
              </a:ext>
            </a:extLst>
          </p:cNvPr>
          <p:cNvSpPr>
            <a:spLocks noGrp="1" noChangeArrowheads="1"/>
          </p:cNvSpPr>
          <p:nvPr>
            <p:ph idx="1"/>
          </p:nvPr>
        </p:nvSpPr>
        <p:spPr>
          <a:xfrm>
            <a:off x="1981200" y="2090739"/>
            <a:ext cx="7886700" cy="4351337"/>
          </a:xfrm>
        </p:spPr>
        <p:txBody>
          <a:bodyPr/>
          <a:lstStyle/>
          <a:p>
            <a:pPr>
              <a:spcBef>
                <a:spcPts val="600"/>
              </a:spcBef>
              <a:defRPr/>
            </a:pPr>
            <a:r>
              <a:rPr altLang="en-US" dirty="0"/>
              <a:t>High CEO compensation raises ethical implications</a:t>
            </a:r>
          </a:p>
          <a:p>
            <a:pPr>
              <a:spcBef>
                <a:spcPts val="600"/>
              </a:spcBef>
              <a:defRPr/>
            </a:pPr>
            <a:r>
              <a:rPr altLang="en-US" dirty="0"/>
              <a:t>Changing executive compensation:</a:t>
            </a:r>
          </a:p>
          <a:p>
            <a:pPr lvl="1">
              <a:spcBef>
                <a:spcPts val="600"/>
              </a:spcBef>
              <a:defRPr/>
            </a:pPr>
            <a:r>
              <a:rPr lang="en-CA" altLang="en-US" dirty="0"/>
              <a:t>“Pay for performance” result in executives receiving large cash salaries + stock and equity-linked incentives</a:t>
            </a:r>
          </a:p>
          <a:p>
            <a:pPr lvl="1">
              <a:spcBef>
                <a:spcPts val="600"/>
              </a:spcBef>
              <a:defRPr/>
            </a:pPr>
            <a:r>
              <a:rPr lang="en-CA" altLang="en-US" dirty="0"/>
              <a:t>Executives focus on shareholders (vs. other stakeholders)</a:t>
            </a:r>
          </a:p>
          <a:p>
            <a:pPr lvl="1">
              <a:spcBef>
                <a:spcPts val="600"/>
              </a:spcBef>
              <a:defRPr/>
            </a:pPr>
            <a:r>
              <a:rPr lang="en-CA" altLang="en-US" dirty="0"/>
              <a:t>Contributes to income inequity</a:t>
            </a:r>
          </a:p>
          <a:p>
            <a:pPr>
              <a:spcBef>
                <a:spcPts val="600"/>
              </a:spcBef>
              <a:defRPr/>
            </a:pPr>
            <a:r>
              <a:rPr altLang="en-US" dirty="0"/>
              <a:t>Sustainable pay </a:t>
            </a:r>
            <a:r>
              <a:rPr altLang="en-US" dirty="0">
                <a:sym typeface="Wingdings" panose="05000000000000000000" pitchFamily="2" charset="2"/>
              </a:rPr>
              <a:t> tying executive compensation to environmental, social, and governance performance targets</a:t>
            </a:r>
            <a:endParaRPr altLang="en-US" dirty="0"/>
          </a:p>
        </p:txBody>
      </p:sp>
      <p:sp>
        <p:nvSpPr>
          <p:cNvPr id="29699" name="Footer Placeholder 5">
            <a:extLst>
              <a:ext uri="{FF2B5EF4-FFF2-40B4-BE49-F238E27FC236}">
                <a16:creationId xmlns:a16="http://schemas.microsoft.com/office/drawing/2014/main" id="{5AD5011D-8AE6-4141-A021-5B7803B0E3C4}"/>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29700" name="Slide Number Placeholder 7">
            <a:extLst>
              <a:ext uri="{FF2B5EF4-FFF2-40B4-BE49-F238E27FC236}">
                <a16:creationId xmlns:a16="http://schemas.microsoft.com/office/drawing/2014/main" id="{0165AD87-D56C-1F46-82CE-C248527A075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86E0A40B-78E8-E647-95CF-28FE4D51D13D}" type="slidenum">
              <a:rPr lang="en-CA" altLang="en-US" b="0" smtClean="0">
                <a:solidFill>
                  <a:srgbClr val="898989"/>
                </a:solidFill>
                <a:latin typeface="Times New Roman" panose="02020603050405020304" pitchFamily="18" charset="0"/>
              </a:rPr>
              <a:pPr/>
              <a:t>7</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a:extLst>
              <a:ext uri="{FF2B5EF4-FFF2-40B4-BE49-F238E27FC236}">
                <a16:creationId xmlns:a16="http://schemas.microsoft.com/office/drawing/2014/main" id="{98DA7595-330F-014B-914F-152BCB059112}"/>
              </a:ext>
            </a:extLst>
          </p:cNvPr>
          <p:cNvSpPr>
            <a:spLocks noGrp="1" noChangeArrowheads="1"/>
          </p:cNvSpPr>
          <p:nvPr>
            <p:ph type="title"/>
          </p:nvPr>
        </p:nvSpPr>
        <p:spPr>
          <a:xfrm>
            <a:off x="2133600" y="669925"/>
            <a:ext cx="7162800" cy="685800"/>
          </a:xfrm>
        </p:spPr>
        <p:txBody>
          <a:bodyPr>
            <a:normAutofit fontScale="90000"/>
          </a:bodyPr>
          <a:lstStyle/>
          <a:p>
            <a:pPr>
              <a:defRPr/>
            </a:pPr>
            <a:r>
              <a:rPr lang="en-US"/>
              <a:t>Issues Relating to Ethics, Responsibilities, and Sustainability</a:t>
            </a:r>
            <a:br>
              <a:rPr/>
            </a:br>
            <a:endParaRPr altLang="en-US"/>
          </a:p>
        </p:txBody>
      </p:sp>
      <p:sp>
        <p:nvSpPr>
          <p:cNvPr id="14341" name="Rectangle 3">
            <a:extLst>
              <a:ext uri="{FF2B5EF4-FFF2-40B4-BE49-F238E27FC236}">
                <a16:creationId xmlns:a16="http://schemas.microsoft.com/office/drawing/2014/main" id="{EBDACEF8-BEB3-8646-A1AB-52DCA914184C}"/>
              </a:ext>
            </a:extLst>
          </p:cNvPr>
          <p:cNvSpPr>
            <a:spLocks noGrp="1" noChangeArrowheads="1"/>
          </p:cNvSpPr>
          <p:nvPr>
            <p:ph idx="1"/>
          </p:nvPr>
        </p:nvSpPr>
        <p:spPr>
          <a:xfrm>
            <a:off x="1981200" y="2281239"/>
            <a:ext cx="8229600" cy="3265487"/>
          </a:xfrm>
        </p:spPr>
        <p:txBody>
          <a:bodyPr>
            <a:normAutofit fontScale="92500" lnSpcReduction="20000"/>
          </a:bodyPr>
          <a:lstStyle/>
          <a:p>
            <a:pPr>
              <a:defRPr/>
            </a:pPr>
            <a:r>
              <a:rPr lang="en-US" b="1" dirty="0"/>
              <a:t>Issue </a:t>
            </a:r>
            <a:r>
              <a:rPr lang="en-US" b="1" dirty="0">
                <a:sym typeface="Wingdings" panose="05000000000000000000" pitchFamily="2" charset="2"/>
              </a:rPr>
              <a:t></a:t>
            </a:r>
            <a:r>
              <a:rPr lang="en-US" dirty="0"/>
              <a:t> point in question where different views are held of what is or what ought to be corporate performance-based management or stakeholder expectations</a:t>
            </a:r>
          </a:p>
          <a:p>
            <a:pPr>
              <a:defRPr/>
            </a:pPr>
            <a:r>
              <a:rPr lang="en-US" dirty="0" err="1"/>
              <a:t>Wartrick</a:t>
            </a:r>
            <a:r>
              <a:rPr lang="en-US" dirty="0"/>
              <a:t> and Mahon expand:</a:t>
            </a:r>
          </a:p>
          <a:p>
            <a:pPr marL="914400" lvl="1" indent="-457200">
              <a:buFont typeface="+mj-lt"/>
              <a:buAutoNum type="alphaLcPeriod"/>
              <a:defRPr/>
            </a:pPr>
            <a:r>
              <a:rPr lang="en-US" dirty="0"/>
              <a:t>Controversial inconsistency based on expectation gaps</a:t>
            </a:r>
          </a:p>
          <a:p>
            <a:pPr marL="914400" lvl="1" indent="-457200">
              <a:buFont typeface="+mj-lt"/>
              <a:buAutoNum type="alphaLcPeriod"/>
              <a:defRPr/>
            </a:pPr>
            <a:r>
              <a:rPr lang="en-US" dirty="0"/>
              <a:t>Involving management perceptions of changing legitimacy</a:t>
            </a:r>
          </a:p>
          <a:p>
            <a:pPr marL="914400" lvl="1" indent="-457200">
              <a:buFont typeface="+mj-lt"/>
              <a:buAutoNum type="alphaLcPeriod"/>
              <a:defRPr/>
            </a:pPr>
            <a:r>
              <a:rPr lang="en-US" dirty="0"/>
              <a:t>Occur with or between views of what is and/or what ought to be corporate performance</a:t>
            </a:r>
          </a:p>
          <a:p>
            <a:pPr marL="914400" lvl="1" indent="-457200">
              <a:buFont typeface="+mj-lt"/>
              <a:buAutoNum type="alphaLcPeriod"/>
              <a:defRPr/>
            </a:pPr>
            <a:r>
              <a:rPr lang="en-US" dirty="0"/>
              <a:t>Imply an actual or anticipated resolution that creates significant impact on organization</a:t>
            </a:r>
          </a:p>
          <a:p>
            <a:pPr>
              <a:defRPr/>
            </a:pPr>
            <a:endParaRPr altLang="en-US" sz="1200" dirty="0"/>
          </a:p>
        </p:txBody>
      </p:sp>
      <p:sp>
        <p:nvSpPr>
          <p:cNvPr id="35843" name="Footer Placeholder 5">
            <a:extLst>
              <a:ext uri="{FF2B5EF4-FFF2-40B4-BE49-F238E27FC236}">
                <a16:creationId xmlns:a16="http://schemas.microsoft.com/office/drawing/2014/main" id="{A54C8782-A4DD-4D43-AAFB-AC1C95B9AA3A}"/>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35844" name="Slide Number Placeholder 7">
            <a:extLst>
              <a:ext uri="{FF2B5EF4-FFF2-40B4-BE49-F238E27FC236}">
                <a16:creationId xmlns:a16="http://schemas.microsoft.com/office/drawing/2014/main" id="{5B4AD3DC-0D37-5A46-B95C-9C3F71C09287}"/>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CC947F28-04C9-2D4A-84AE-A90E135157F0}" type="slidenum">
              <a:rPr lang="en-CA" altLang="en-US" b="0" smtClean="0">
                <a:solidFill>
                  <a:srgbClr val="898989"/>
                </a:solidFill>
                <a:latin typeface="Times New Roman" panose="02020603050405020304" pitchFamily="18" charset="0"/>
              </a:rPr>
              <a:pPr/>
              <a:t>8</a:t>
            </a:fld>
            <a:endParaRPr lang="en-CA" altLang="en-US" b="0">
              <a:solidFill>
                <a:srgbClr val="898989"/>
              </a:solidFill>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213AD2FB-E33D-DA4C-93F8-34FA86AD2B76}"/>
              </a:ext>
            </a:extLst>
          </p:cNvPr>
          <p:cNvSpPr>
            <a:spLocks noGrp="1" noChangeArrowheads="1"/>
          </p:cNvSpPr>
          <p:nvPr>
            <p:ph type="title"/>
          </p:nvPr>
        </p:nvSpPr>
        <p:spPr>
          <a:xfrm>
            <a:off x="2133600" y="381000"/>
            <a:ext cx="6858000" cy="685800"/>
          </a:xfrm>
        </p:spPr>
        <p:txBody>
          <a:bodyPr>
            <a:normAutofit fontScale="90000"/>
          </a:bodyPr>
          <a:lstStyle/>
          <a:p>
            <a:pPr>
              <a:defRPr/>
            </a:pPr>
            <a:r>
              <a:rPr altLang="en-US"/>
              <a:t>Purpose of Issues</a:t>
            </a:r>
            <a:br>
              <a:rPr altLang="en-US"/>
            </a:br>
            <a:r>
              <a:rPr altLang="en-US"/>
              <a:t> Management</a:t>
            </a:r>
          </a:p>
        </p:txBody>
      </p:sp>
      <p:sp>
        <p:nvSpPr>
          <p:cNvPr id="15365" name="Rectangle 3">
            <a:extLst>
              <a:ext uri="{FF2B5EF4-FFF2-40B4-BE49-F238E27FC236}">
                <a16:creationId xmlns:a16="http://schemas.microsoft.com/office/drawing/2014/main" id="{F846B295-FFD3-CD44-99D9-BF25D01AA694}"/>
              </a:ext>
            </a:extLst>
          </p:cNvPr>
          <p:cNvSpPr>
            <a:spLocks noGrp="1" noChangeArrowheads="1"/>
          </p:cNvSpPr>
          <p:nvPr>
            <p:ph idx="1"/>
          </p:nvPr>
        </p:nvSpPr>
        <p:spPr>
          <a:xfrm>
            <a:off x="1981200" y="2106613"/>
            <a:ext cx="7886700" cy="3344862"/>
          </a:xfrm>
        </p:spPr>
        <p:txBody>
          <a:bodyPr>
            <a:normAutofit fontScale="92500" lnSpcReduction="20000"/>
          </a:bodyPr>
          <a:lstStyle/>
          <a:p>
            <a:pPr>
              <a:defRPr/>
            </a:pPr>
            <a:r>
              <a:rPr altLang="en-US" b="1" dirty="0"/>
              <a:t>Issues management </a:t>
            </a:r>
            <a:r>
              <a:rPr altLang="en-US" b="1" dirty="0">
                <a:sym typeface="Wingdings" panose="05000000000000000000" pitchFamily="2" charset="2"/>
              </a:rPr>
              <a:t> </a:t>
            </a:r>
            <a:r>
              <a:rPr altLang="en-US" dirty="0"/>
              <a:t>systemic process by which the corporation can identify, evaluate, and respond to economic, social, and environmental issues that may impact significantly upon it</a:t>
            </a:r>
          </a:p>
          <a:p>
            <a:pPr>
              <a:defRPr/>
            </a:pPr>
            <a:r>
              <a:rPr altLang="en-US" dirty="0"/>
              <a:t>Purpose:</a:t>
            </a:r>
          </a:p>
          <a:p>
            <a:pPr lvl="1">
              <a:defRPr/>
            </a:pPr>
            <a:r>
              <a:rPr lang="en-CA" altLang="en-US" dirty="0"/>
              <a:t>Minimize surprises relating to events or trends in society by serving as an early warning system</a:t>
            </a:r>
          </a:p>
          <a:p>
            <a:pPr lvl="1">
              <a:defRPr/>
            </a:pPr>
            <a:r>
              <a:rPr lang="en-CA" altLang="en-US" dirty="0"/>
              <a:t>Prompts managers to be more systematic in coping with issues and stakeholder concerns</a:t>
            </a:r>
          </a:p>
          <a:p>
            <a:pPr lvl="1">
              <a:defRPr/>
            </a:pPr>
            <a:r>
              <a:rPr lang="en-CA" altLang="en-US" dirty="0"/>
              <a:t>Mechanism for coordinating and integrating management of issues</a:t>
            </a:r>
          </a:p>
        </p:txBody>
      </p:sp>
      <p:sp>
        <p:nvSpPr>
          <p:cNvPr id="37891" name="Footer Placeholder 5">
            <a:extLst>
              <a:ext uri="{FF2B5EF4-FFF2-40B4-BE49-F238E27FC236}">
                <a16:creationId xmlns:a16="http://schemas.microsoft.com/office/drawing/2014/main" id="{06A59EE6-B89B-884A-8A94-45A5A98D692D}"/>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 2020 McGraw-Hill Education Ltd. </a:t>
            </a:r>
          </a:p>
        </p:txBody>
      </p:sp>
      <p:sp>
        <p:nvSpPr>
          <p:cNvPr id="37892" name="Slide Number Placeholder 7">
            <a:extLst>
              <a:ext uri="{FF2B5EF4-FFF2-40B4-BE49-F238E27FC236}">
                <a16:creationId xmlns:a16="http://schemas.microsoft.com/office/drawing/2014/main" id="{DEE6D839-6CE8-C040-BE16-B9AD4102502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CA" altLang="en-US" b="0">
                <a:solidFill>
                  <a:srgbClr val="898989"/>
                </a:solidFill>
                <a:latin typeface="Times New Roman" panose="02020603050405020304" pitchFamily="18" charset="0"/>
              </a:rPr>
              <a:t>3- </a:t>
            </a:r>
            <a:fld id="{602D60D7-609F-3541-946E-2F1BEDEFE4C5}" type="slidenum">
              <a:rPr lang="en-CA" altLang="en-US" b="0" smtClean="0">
                <a:solidFill>
                  <a:srgbClr val="898989"/>
                </a:solidFill>
                <a:latin typeface="Times New Roman" panose="02020603050405020304" pitchFamily="18" charset="0"/>
              </a:rPr>
              <a:pPr/>
              <a:t>9</a:t>
            </a:fld>
            <a:endParaRPr lang="en-CA" altLang="en-US" b="0">
              <a:solidFill>
                <a:srgbClr val="898989"/>
              </a:solidFill>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3894</Words>
  <Application>Microsoft Macintosh PowerPoint</Application>
  <PresentationFormat>Widescreen</PresentationFormat>
  <Paragraphs>454</Paragraphs>
  <Slides>45</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Times New Roman</vt:lpstr>
      <vt:lpstr>Office Theme</vt:lpstr>
      <vt:lpstr>Business Stakeholders, Stake holders and issue analysis</vt:lpstr>
      <vt:lpstr>The Stakeholder Concept  and Business</vt:lpstr>
      <vt:lpstr>The Stakeholder Concept  and Business</vt:lpstr>
      <vt:lpstr>Identifying Stakeholders</vt:lpstr>
      <vt:lpstr>Categorizing Stakeholders</vt:lpstr>
      <vt:lpstr>Categorizing Stakeholders</vt:lpstr>
      <vt:lpstr>The Manager:  A Special Stakeholder Cont’d…</vt:lpstr>
      <vt:lpstr>Issues Relating to Ethics, Responsibilities, and Sustainability </vt:lpstr>
      <vt:lpstr>Purpose of Issues  Management</vt:lpstr>
      <vt:lpstr>Benefits of  Issues Management</vt:lpstr>
      <vt:lpstr>Stakeholder and Issue Analysis</vt:lpstr>
      <vt:lpstr>Basic Stakeholder Analysis</vt:lpstr>
      <vt:lpstr>Stakeholder Matrix  Mapping</vt:lpstr>
      <vt:lpstr>Stakeholder Matrix  Mapping Cont’d…</vt:lpstr>
      <vt:lpstr>Stakeholder Matrix  Mapping Cont’d…</vt:lpstr>
      <vt:lpstr>Ethics of business</vt:lpstr>
      <vt:lpstr>Introducing the  Ethics of Business </vt:lpstr>
      <vt:lpstr>Assessment of Ethical  Implications in Business Decisions</vt:lpstr>
      <vt:lpstr>Distinguishing among  Values, Morals, and Ethics   </vt:lpstr>
      <vt:lpstr>Self-Interest Ethic  (Ethical Egoism)</vt:lpstr>
      <vt:lpstr>Self-Interest Ethic  (Ethical Egoism) Cont’d…</vt:lpstr>
      <vt:lpstr>Ethics of Caring</vt:lpstr>
      <vt:lpstr>Utilitarian Ethic</vt:lpstr>
      <vt:lpstr>Universal Rules Ethic</vt:lpstr>
      <vt:lpstr>Kohlberg’s Stages  of Moral Development</vt:lpstr>
      <vt:lpstr>Kohlberg’s Stages of Moral Development Cont’d…</vt:lpstr>
      <vt:lpstr>Ethics in Business:  Some Challenges</vt:lpstr>
      <vt:lpstr>Codes of Conduct  and Ethics</vt:lpstr>
      <vt:lpstr>PowerPoint Presentation</vt:lpstr>
      <vt:lpstr>Understanding  Conflicts of Interest</vt:lpstr>
      <vt:lpstr>Common Conflicts  of Interest</vt:lpstr>
      <vt:lpstr>Ethics: Who is Responsible?</vt:lpstr>
      <vt:lpstr>Management and Leadership Models</vt:lpstr>
      <vt:lpstr>Corporate Social Responsibility </vt:lpstr>
      <vt:lpstr>Describing Corporate  Social Responsibility (CSR)</vt:lpstr>
      <vt:lpstr>Key Elements of CSR</vt:lpstr>
      <vt:lpstr>Describing CSR Cont’d…</vt:lpstr>
      <vt:lpstr>Ethical Basis for CSR</vt:lpstr>
      <vt:lpstr>Social Responsibility  Theories: Three Categories</vt:lpstr>
      <vt:lpstr>The Pyramid of CSR</vt:lpstr>
      <vt:lpstr>Summary</vt:lpstr>
      <vt:lpstr>Responses to CSR</vt:lpstr>
      <vt:lpstr>Responses to CSR Cont’d…</vt:lpstr>
      <vt:lpstr>Corporate Support and Policies</vt:lpstr>
      <vt:lpstr>Small Business and CSR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Stakeholders, Stake holders and issue analysis</dc:title>
  <dc:creator>Microsoft Office User</dc:creator>
  <cp:lastModifiedBy>Microsoft Office User</cp:lastModifiedBy>
  <cp:revision>1</cp:revision>
  <dcterms:created xsi:type="dcterms:W3CDTF">2021-09-05T18:51:26Z</dcterms:created>
  <dcterms:modified xsi:type="dcterms:W3CDTF">2021-09-05T19:26:36Z</dcterms:modified>
</cp:coreProperties>
</file>